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Economica"/>
      <p:regular r:id="rId77"/>
      <p:bold r:id="rId78"/>
      <p:italic r:id="rId79"/>
      <p:boldItalic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02D505-D888-44E2-8D5A-6842A90EA5E5}">
  <a:tblStyle styleId="{9102D505-D888-44E2-8D5A-6842A90EA5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Economica-boldItalic.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Economica-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Economica-italic.fntdata"/><Relationship Id="rId34" Type="http://schemas.openxmlformats.org/officeDocument/2006/relationships/slide" Target="slides/slide29.xml"/><Relationship Id="rId78" Type="http://schemas.openxmlformats.org/officeDocument/2006/relationships/font" Target="fonts/Economica-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h.github.io/posts/2014-03-NN-Manifolds-Topolog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40b2e05d1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0b2e05d1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4158d08f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158d08f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af981c06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af981c06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discussion of grounding problem, ambiguity in language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0ee6cabc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0ee6cabc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0ee6cab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0ee6cab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0ee6cab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0ee6cab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46119173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4611917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0ee6cabc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0ee6cabc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0ee6cabc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0ee6cabc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0ee6cabc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0ee6cabc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94611917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94611917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0ee6cab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0ee6cab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0ee6cabc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0ee6cabc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0ee6cabc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0ee6cabc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40b2e05d10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0b2e05d10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40b2e05d10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0b2e05d10_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see </a:t>
            </a:r>
            <a:r>
              <a:rPr lang="en" u="sng">
                <a:solidFill>
                  <a:schemeClr val="hlink"/>
                </a:solidFill>
                <a:hlinkClick r:id="rId2"/>
              </a:rPr>
              <a:t>https://colah.github.io/posts/2014-03-NN-Manifolds-Topology/</a:t>
            </a:r>
            <a:r>
              <a:rPr lang="en"/>
              <a:t> for more on how NN’s stretch and squeeze space to perform non-linear classification.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1ab539f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1ab539f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1ab539f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1ab539f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Pink = input (x)</a:t>
            </a:r>
            <a:endParaRPr/>
          </a:p>
          <a:p>
            <a:pPr indent="0" lvl="0" marL="0" rtl="0" algn="l">
              <a:spcBef>
                <a:spcPts val="0"/>
              </a:spcBef>
              <a:spcAft>
                <a:spcPts val="0"/>
              </a:spcAft>
              <a:buNone/>
            </a:pPr>
            <a:r>
              <a:rPr lang="en"/>
              <a:t>w = weighted sum of inputs</a:t>
            </a:r>
            <a:endParaRPr/>
          </a:p>
          <a:p>
            <a:pPr indent="0" lvl="0" marL="0" rtl="0" algn="l">
              <a:spcBef>
                <a:spcPts val="0"/>
              </a:spcBef>
              <a:spcAft>
                <a:spcPts val="0"/>
              </a:spcAft>
              <a:buNone/>
            </a:pPr>
            <a:r>
              <a:rPr lang="en"/>
              <a:t>b = bias term</a:t>
            </a:r>
            <a:endParaRPr/>
          </a:p>
          <a:p>
            <a:pPr indent="0" lvl="0" marL="0" rtl="0" algn="l">
              <a:spcBef>
                <a:spcPts val="0"/>
              </a:spcBef>
              <a:spcAft>
                <a:spcPts val="0"/>
              </a:spcAft>
              <a:buNone/>
            </a:pPr>
            <a:r>
              <a:rPr lang="en"/>
              <a:t>z</a:t>
            </a:r>
            <a:r>
              <a:rPr lang="en"/>
              <a:t>  = logit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2bdf4df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2bdf4df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Pink = input</a:t>
            </a:r>
            <a:endParaRPr/>
          </a:p>
          <a:p>
            <a:pPr indent="0" lvl="0" marL="0" rtl="0" algn="l">
              <a:spcBef>
                <a:spcPts val="0"/>
              </a:spcBef>
              <a:spcAft>
                <a:spcPts val="0"/>
              </a:spcAft>
              <a:buNone/>
            </a:pPr>
            <a:r>
              <a:rPr lang="en"/>
              <a:t>H1 = blue</a:t>
            </a:r>
            <a:endParaRPr/>
          </a:p>
          <a:p>
            <a:pPr indent="0" lvl="0" marL="0" rtl="0" algn="l">
              <a:spcBef>
                <a:spcPts val="0"/>
              </a:spcBef>
              <a:spcAft>
                <a:spcPts val="0"/>
              </a:spcAft>
              <a:buNone/>
            </a:pPr>
            <a:r>
              <a:rPr lang="en"/>
              <a:t>H2 = yellow</a:t>
            </a:r>
            <a:endParaRPr/>
          </a:p>
          <a:p>
            <a:pPr indent="0" lvl="0" marL="0" rtl="0" algn="l">
              <a:spcBef>
                <a:spcPts val="0"/>
              </a:spcBef>
              <a:spcAft>
                <a:spcPts val="0"/>
              </a:spcAft>
              <a:buNone/>
            </a:pPr>
            <a:r>
              <a:rPr lang="en"/>
              <a:t>Output = green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X0*W0 + b0 (1*3)) = Z0 (1024 *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np.dot(</a:t>
            </a:r>
            <a:r>
              <a:rPr lang="en"/>
              <a:t>X0</a:t>
            </a:r>
            <a:r>
              <a:rPr lang="en"/>
              <a:t>, W0) + b0  = Z0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13431278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13431278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Pink = input</a:t>
            </a:r>
            <a:endParaRPr/>
          </a:p>
          <a:p>
            <a:pPr indent="0" lvl="0" marL="0" rtl="0" algn="l">
              <a:spcBef>
                <a:spcPts val="0"/>
              </a:spcBef>
              <a:spcAft>
                <a:spcPts val="0"/>
              </a:spcAft>
              <a:buNone/>
            </a:pPr>
            <a:r>
              <a:rPr lang="en"/>
              <a:t>H1 = blue</a:t>
            </a:r>
            <a:endParaRPr/>
          </a:p>
          <a:p>
            <a:pPr indent="0" lvl="0" marL="0" rtl="0" algn="l">
              <a:spcBef>
                <a:spcPts val="0"/>
              </a:spcBef>
              <a:spcAft>
                <a:spcPts val="0"/>
              </a:spcAft>
              <a:buNone/>
            </a:pPr>
            <a:r>
              <a:rPr lang="en"/>
              <a:t>H2 = yellow</a:t>
            </a:r>
            <a:endParaRPr/>
          </a:p>
          <a:p>
            <a:pPr indent="0" lvl="0" marL="0" rtl="0" algn="l">
              <a:spcBef>
                <a:spcPts val="0"/>
              </a:spcBef>
              <a:spcAft>
                <a:spcPts val="0"/>
              </a:spcAft>
              <a:buNone/>
            </a:pPr>
            <a:r>
              <a:rPr lang="en"/>
              <a:t>Output = green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13431278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913431278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Pink = input</a:t>
            </a:r>
            <a:endParaRPr/>
          </a:p>
          <a:p>
            <a:pPr indent="0" lvl="0" marL="0" rtl="0" algn="l">
              <a:spcBef>
                <a:spcPts val="0"/>
              </a:spcBef>
              <a:spcAft>
                <a:spcPts val="0"/>
              </a:spcAft>
              <a:buNone/>
            </a:pPr>
            <a:r>
              <a:rPr lang="en"/>
              <a:t>H1 = blue</a:t>
            </a:r>
            <a:endParaRPr/>
          </a:p>
          <a:p>
            <a:pPr indent="0" lvl="0" marL="0" rtl="0" algn="l">
              <a:spcBef>
                <a:spcPts val="0"/>
              </a:spcBef>
              <a:spcAft>
                <a:spcPts val="0"/>
              </a:spcAft>
              <a:buNone/>
            </a:pPr>
            <a:r>
              <a:rPr lang="en"/>
              <a:t>H2 = yellow</a:t>
            </a:r>
            <a:endParaRPr/>
          </a:p>
          <a:p>
            <a:pPr indent="0" lvl="0" marL="0" rtl="0" algn="l">
              <a:spcBef>
                <a:spcPts val="0"/>
              </a:spcBef>
              <a:spcAft>
                <a:spcPts val="0"/>
              </a:spcAft>
              <a:buNone/>
            </a:pPr>
            <a:r>
              <a:rPr lang="en"/>
              <a:t>Output = green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67abe459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67abe459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1343127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1343127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Pink = input</a:t>
            </a:r>
            <a:endParaRPr/>
          </a:p>
          <a:p>
            <a:pPr indent="0" lvl="0" marL="0" rtl="0" algn="l">
              <a:spcBef>
                <a:spcPts val="0"/>
              </a:spcBef>
              <a:spcAft>
                <a:spcPts val="0"/>
              </a:spcAft>
              <a:buNone/>
            </a:pPr>
            <a:r>
              <a:rPr lang="en"/>
              <a:t>H1 = blue</a:t>
            </a:r>
            <a:endParaRPr/>
          </a:p>
          <a:p>
            <a:pPr indent="0" lvl="0" marL="0" rtl="0" algn="l">
              <a:spcBef>
                <a:spcPts val="0"/>
              </a:spcBef>
              <a:spcAft>
                <a:spcPts val="0"/>
              </a:spcAft>
              <a:buNone/>
            </a:pPr>
            <a:r>
              <a:rPr lang="en"/>
              <a:t>H2 = yellow</a:t>
            </a:r>
            <a:endParaRPr/>
          </a:p>
          <a:p>
            <a:pPr indent="0" lvl="0" marL="0" rtl="0" algn="l">
              <a:spcBef>
                <a:spcPts val="0"/>
              </a:spcBef>
              <a:spcAft>
                <a:spcPts val="0"/>
              </a:spcAft>
              <a:buNone/>
            </a:pPr>
            <a:r>
              <a:rPr lang="en"/>
              <a:t>Output = green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ab9e547167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ab9e547167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91ab539fe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91ab539fe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40b2e05d10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40b2e05d10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40b2e05d10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40b2e05d10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40b2e05d10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0b2e05d10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40b2e05d10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40b2e05d10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40b2e05d10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0b2e05d10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(n_x, n_z) n_z = n_y = number of labels if its multi-class (1 if it’s binary)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40b2e05d10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40b2e05d10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 (1,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 - (2,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 - (1,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 - (1,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 - (1,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 - (1, 1)</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40b2e05d10_1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40b2e05d10_1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fully connected layer using a sigmoid is logistic regression!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af981c0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af981c06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94611917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94611917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91ab539fe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91ab539fe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946119173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946119173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946119173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946119173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946119173d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946119173d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946119173d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946119173d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946119173d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946119173d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946119173d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946119173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946119173d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946119173d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40b2e05d1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0b2e05d1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this useful in an operational sense?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Say:</a:t>
            </a:r>
            <a:endParaRPr/>
          </a:p>
          <a:p>
            <a:pPr indent="0" lvl="0" marL="0" rtl="0" algn="l">
              <a:spcBef>
                <a:spcPts val="0"/>
              </a:spcBef>
              <a:spcAft>
                <a:spcPts val="0"/>
              </a:spcAft>
              <a:buNone/>
            </a:pPr>
            <a:r>
              <a:rPr lang="en"/>
              <a:t>       P(x0) = 0.01  → I(x0) = log2(1/0.01) = 6.66</a:t>
            </a:r>
            <a:endParaRPr/>
          </a:p>
          <a:p>
            <a:pPr indent="0" lvl="0" marL="0" rtl="0" algn="l">
              <a:spcBef>
                <a:spcPts val="0"/>
              </a:spcBef>
              <a:spcAft>
                <a:spcPts val="0"/>
              </a:spcAft>
              <a:buNone/>
            </a:pPr>
            <a:r>
              <a:rPr lang="en"/>
              <a:t>       P(x1)=0.99  → I(x1) = log2(1/0.99) = 0.014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Sure, if we’re transmitting 0.014 bits 99% of the time, that’s a pretty low entropy (almost 0 bits required.)  However in reality we’re constrained to only transmit integer bits.  (See next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67abe459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67abe459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40b2e05d10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0b2e05d10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65258af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65258af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40b2e05d1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40b2e05d1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40b2e05d10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40b2e05d10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fair to say KL Divergence is the difference between the optimal average number of bits and the operational number of bits as a result of our assumed distribution Q?</a:t>
            </a:r>
            <a:endParaRPr/>
          </a:p>
          <a:p>
            <a:pPr indent="0" lvl="0" marL="0" rtl="0" algn="l">
              <a:spcBef>
                <a:spcPts val="0"/>
              </a:spcBef>
              <a:spcAft>
                <a:spcPts val="0"/>
              </a:spcAft>
              <a:buNone/>
            </a:pPr>
            <a:r>
              <a:rPr lang="en"/>
              <a:t>Maybe the question above could be:  “Given Q, how many more bits on average to represent data with true distribution, P?”</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92e5fa9b8d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92e5fa9b8d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90ee6cabc6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90ee6cabc6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963ed25670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963ed25670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40b2e05d1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40b2e05d1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4d40176d2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d40176d2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40b2e05d1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40b2e05d1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the “probability density is wrong” applies to our physical constraint of only transmitting integral numbers of bits for characters where our true distribution would have us dealing in fractional bits to get ideal entropy.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perhaps “wrong distribution” occurs by necessity all the time, not simply because we made a faulty attempt at a coding scheme…?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f67dce9e1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f67dce9e1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A0 contains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91ab539fe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91ab539fe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91ab539fe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91ab539fe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91ab539fe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91ab539fe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91ab539fef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91ab539fef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91ab539fef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91ab539fe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91ab539fe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91ab539fe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91ab539fe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91ab539fe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91ab539fe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91ab539fe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91ab539fef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91ab539fef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77775f0b6e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77775f0b6e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40b2e05d1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0b2e05d1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77775f0b6e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77775f0b6e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77775f0b6e_1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77775f0b6e_1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f44d1ae5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f44d1ae5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4d40176d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d40176d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technologyreview.com/s/602094/ais-language-proble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sebastianruder/NLP-progress" TargetMode="External"/><Relationship Id="rId4" Type="http://schemas.openxmlformats.org/officeDocument/2006/relationships/hyperlink" Target="http://decanlp.com/" TargetMode="External"/><Relationship Id="rId5" Type="http://schemas.openxmlformats.org/officeDocument/2006/relationships/hyperlink" Target="https://gluebenchmark.com/" TargetMode="External"/><Relationship Id="rId6" Type="http://schemas.openxmlformats.org/officeDocument/2006/relationships/hyperlink" Target="https://super.gluebenchmark.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playground.tensorflow.org/"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gif"/><Relationship Id="rId4" Type="http://schemas.openxmlformats.org/officeDocument/2006/relationships/hyperlink" Target="https://colah.github.io/posts/2014-03-NN-Manifolds-Topolog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countbayesie.com/blog/2017/5/9/kullback-leibler-divergence-explained" TargetMode="Externa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arxiv.org/abs/1412.7449" TargetMode="External"/><Relationship Id="rId4" Type="http://schemas.openxmlformats.org/officeDocument/2006/relationships/hyperlink" Target="https://decanlp.com/" TargetMode="External"/><Relationship Id="rId5" Type="http://schemas.openxmlformats.org/officeDocument/2006/relationships/hyperlink" Target="https://arxiv.org/pdf/1910.10683.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piazza.com/berkeley/spring2021/datasciw266" TargetMode="External"/><Relationship Id="rId4" Type="http://schemas.openxmlformats.org/officeDocument/2006/relationships/hyperlink" Target="https://github.com/datasci-w266/2021-spring-mai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W266: Natural Language Processing</a:t>
            </a:r>
            <a:endParaRPr/>
          </a:p>
        </p:txBody>
      </p:sp>
      <p:sp>
        <p:nvSpPr>
          <p:cNvPr id="63" name="Google Shape;63;p13"/>
          <p:cNvSpPr txBox="1"/>
          <p:nvPr>
            <p:ph idx="1" type="subTitle"/>
          </p:nvPr>
        </p:nvSpPr>
        <p:spPr>
          <a:xfrm>
            <a:off x="3044700" y="33451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Language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is language understanding hard?</a:t>
            </a:r>
            <a:endParaRPr/>
          </a:p>
        </p:txBody>
      </p:sp>
      <p:sp>
        <p:nvSpPr>
          <p:cNvPr id="123" name="Google Shape;123;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3"/>
          <p:cNvPicPr preferRelativeResize="0"/>
          <p:nvPr/>
        </p:nvPicPr>
        <p:blipFill>
          <a:blip r:embed="rId3">
            <a:alphaModFix/>
          </a:blip>
          <a:stretch>
            <a:fillRect/>
          </a:stretch>
        </p:blipFill>
        <p:spPr>
          <a:xfrm>
            <a:off x="311700" y="1225225"/>
            <a:ext cx="2455025" cy="3270100"/>
          </a:xfrm>
          <a:prstGeom prst="rect">
            <a:avLst/>
          </a:prstGeom>
          <a:noFill/>
          <a:ln>
            <a:noFill/>
          </a:ln>
        </p:spPr>
      </p:pic>
      <p:pic>
        <p:nvPicPr>
          <p:cNvPr id="125" name="Google Shape;125;p23"/>
          <p:cNvPicPr preferRelativeResize="0"/>
          <p:nvPr/>
        </p:nvPicPr>
        <p:blipFill>
          <a:blip r:embed="rId4">
            <a:alphaModFix/>
          </a:blip>
          <a:stretch>
            <a:fillRect/>
          </a:stretch>
        </p:blipFill>
        <p:spPr>
          <a:xfrm>
            <a:off x="2866888" y="1147225"/>
            <a:ext cx="3410225" cy="2616676"/>
          </a:xfrm>
          <a:prstGeom prst="rect">
            <a:avLst/>
          </a:prstGeom>
          <a:noFill/>
          <a:ln>
            <a:noFill/>
          </a:ln>
        </p:spPr>
      </p:pic>
      <p:pic>
        <p:nvPicPr>
          <p:cNvPr id="126" name="Google Shape;126;p23"/>
          <p:cNvPicPr preferRelativeResize="0"/>
          <p:nvPr/>
        </p:nvPicPr>
        <p:blipFill>
          <a:blip r:embed="rId5">
            <a:alphaModFix/>
          </a:blip>
          <a:stretch>
            <a:fillRect/>
          </a:stretch>
        </p:blipFill>
        <p:spPr>
          <a:xfrm>
            <a:off x="4290121" y="2780471"/>
            <a:ext cx="4215925" cy="212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Discussion</a:t>
            </a:r>
            <a:endParaRPr/>
          </a:p>
          <a:p>
            <a:pPr indent="0" lvl="0" marL="0" rtl="0" algn="ctr">
              <a:spcBef>
                <a:spcPts val="0"/>
              </a:spcBef>
              <a:spcAft>
                <a:spcPts val="0"/>
              </a:spcAft>
              <a:buNone/>
            </a:pPr>
            <a:r>
              <a:rPr lang="en" sz="2400"/>
              <a:t>-&gt; </a:t>
            </a:r>
            <a:r>
              <a:rPr lang="en" sz="2400" u="sng">
                <a:solidFill>
                  <a:schemeClr val="accent5"/>
                </a:solidFill>
                <a:hlinkClick r:id="rId3">
                  <a:extLst>
                    <a:ext uri="{A12FA001-AC4F-418D-AE19-62706E023703}">
                      <ahyp:hlinkClr val="tx"/>
                    </a:ext>
                  </a:extLst>
                </a:hlinkClick>
              </a:rPr>
              <a:t>AI’s Language Problem</a:t>
            </a:r>
            <a:r>
              <a:rPr lang="en" sz="2400"/>
              <a:t> &lt;-</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NLP Tasks and Structures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we think about NLP?</a:t>
            </a:r>
            <a:endParaRPr/>
          </a:p>
        </p:txBody>
      </p:sp>
      <p:sp>
        <p:nvSpPr>
          <p:cNvPr id="142" name="Google Shape;142;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can be characterized as:</a:t>
            </a:r>
            <a:endParaRPr/>
          </a:p>
          <a:p>
            <a:pPr indent="-342900" lvl="0" marL="457200" rtl="0" algn="l">
              <a:spcBef>
                <a:spcPts val="1600"/>
              </a:spcBef>
              <a:spcAft>
                <a:spcPts val="0"/>
              </a:spcAft>
              <a:buSzPts val="1800"/>
              <a:buAutoNum type="arabicPeriod"/>
            </a:pPr>
            <a:r>
              <a:rPr lang="en"/>
              <a:t>A set of </a:t>
            </a:r>
            <a:r>
              <a:rPr lang="en">
                <a:solidFill>
                  <a:srgbClr val="FF0000"/>
                </a:solidFill>
              </a:rPr>
              <a:t>tasks</a:t>
            </a:r>
            <a:r>
              <a:rPr lang="en"/>
              <a:t> involving language</a:t>
            </a:r>
            <a:endParaRPr/>
          </a:p>
          <a:p>
            <a:pPr indent="-342900" lvl="0" marL="457200" rtl="0" algn="l">
              <a:spcBef>
                <a:spcPts val="0"/>
              </a:spcBef>
              <a:spcAft>
                <a:spcPts val="0"/>
              </a:spcAft>
              <a:buSzPts val="1800"/>
              <a:buAutoNum type="arabicPeriod"/>
            </a:pPr>
            <a:r>
              <a:rPr lang="en"/>
              <a:t>Tasks are cast as a particular type of </a:t>
            </a:r>
            <a:r>
              <a:rPr lang="en">
                <a:solidFill>
                  <a:srgbClr val="4A86E8"/>
                </a:solidFill>
              </a:rPr>
              <a:t>problem structure</a:t>
            </a:r>
            <a:endParaRPr>
              <a:solidFill>
                <a:srgbClr val="4A86E8"/>
              </a:solidFill>
            </a:endParaRPr>
          </a:p>
          <a:p>
            <a:pPr indent="-342900" lvl="0" marL="457200" rtl="0" algn="l">
              <a:spcBef>
                <a:spcPts val="0"/>
              </a:spcBef>
              <a:spcAft>
                <a:spcPts val="0"/>
              </a:spcAft>
              <a:buSzPts val="1800"/>
              <a:buAutoNum type="arabicPeriod"/>
            </a:pPr>
            <a:r>
              <a:rPr lang="en"/>
              <a:t>A </a:t>
            </a:r>
            <a:r>
              <a:rPr lang="en">
                <a:solidFill>
                  <a:srgbClr val="6AA84F"/>
                </a:solidFill>
              </a:rPr>
              <a:t>model</a:t>
            </a:r>
            <a:r>
              <a:rPr lang="en">
                <a:solidFill>
                  <a:srgbClr val="6AA84F"/>
                </a:solidFill>
              </a:rPr>
              <a:t> architecture</a:t>
            </a:r>
            <a:r>
              <a:rPr lang="en"/>
              <a:t> is selected to learn to make inferences about the task</a:t>
            </a:r>
            <a:endParaRPr/>
          </a:p>
          <a:p>
            <a:pPr indent="-342900" lvl="0" marL="457200" rtl="0" algn="l">
              <a:spcBef>
                <a:spcPts val="0"/>
              </a:spcBef>
              <a:spcAft>
                <a:spcPts val="0"/>
              </a:spcAft>
              <a:buSzPts val="1800"/>
              <a:buAutoNum type="arabicPeriod"/>
            </a:pPr>
            <a:r>
              <a:rPr lang="en"/>
              <a:t>The parameters of the model are </a:t>
            </a:r>
            <a:r>
              <a:rPr lang="en">
                <a:solidFill>
                  <a:srgbClr val="FF00FF"/>
                </a:solidFill>
              </a:rPr>
              <a:t>trained</a:t>
            </a:r>
            <a:r>
              <a:rPr lang="en"/>
              <a:t> to best fit the training data</a:t>
            </a:r>
            <a:br>
              <a:rPr lang="en"/>
            </a:br>
            <a:endParaRPr/>
          </a:p>
          <a:p>
            <a:pPr indent="0" lvl="0" marL="0" rtl="0" algn="l">
              <a:spcBef>
                <a:spcPts val="1600"/>
              </a:spcBef>
              <a:spcAft>
                <a:spcPts val="1600"/>
              </a:spcAft>
              <a:buNone/>
            </a:pPr>
            <a:r>
              <a:rPr lang="en"/>
              <a:t>This class will teach you to address common NLP tasks by architecting, coding, and training appropriate model architectures (usually neural networks)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a:t>
            </a:r>
            <a:r>
              <a:rPr lang="en"/>
              <a:t>NLP Tasks</a:t>
            </a:r>
            <a:endParaRPr/>
          </a:p>
        </p:txBody>
      </p:sp>
      <p:sp>
        <p:nvSpPr>
          <p:cNvPr id="148" name="Google Shape;148;p27"/>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Question Answering</a:t>
            </a:r>
            <a:endParaRPr sz="1600"/>
          </a:p>
          <a:p>
            <a:pPr indent="-330200" lvl="0" marL="457200" rtl="0" algn="l">
              <a:lnSpc>
                <a:spcPct val="115000"/>
              </a:lnSpc>
              <a:spcBef>
                <a:spcPts val="0"/>
              </a:spcBef>
              <a:spcAft>
                <a:spcPts val="0"/>
              </a:spcAft>
              <a:buSzPts val="1600"/>
              <a:buChar char="●"/>
            </a:pPr>
            <a:r>
              <a:rPr lang="en" sz="1600"/>
              <a:t>Machine translation</a:t>
            </a:r>
            <a:endParaRPr sz="1600"/>
          </a:p>
          <a:p>
            <a:pPr indent="-330200" lvl="0" marL="457200" rtl="0" algn="l">
              <a:lnSpc>
                <a:spcPct val="115000"/>
              </a:lnSpc>
              <a:spcBef>
                <a:spcPts val="0"/>
              </a:spcBef>
              <a:spcAft>
                <a:spcPts val="0"/>
              </a:spcAft>
              <a:buSzPts val="1600"/>
              <a:buChar char="●"/>
            </a:pPr>
            <a:r>
              <a:rPr lang="en" sz="1600"/>
              <a:t>Summarization</a:t>
            </a:r>
            <a:endParaRPr sz="1600"/>
          </a:p>
          <a:p>
            <a:pPr indent="-330200" lvl="0" marL="457200" rtl="0" algn="l">
              <a:lnSpc>
                <a:spcPct val="115000"/>
              </a:lnSpc>
              <a:spcBef>
                <a:spcPts val="0"/>
              </a:spcBef>
              <a:spcAft>
                <a:spcPts val="0"/>
              </a:spcAft>
              <a:buSzPts val="1600"/>
              <a:buChar char="●"/>
            </a:pPr>
            <a:r>
              <a:rPr lang="en" sz="1600"/>
              <a:t>Natural Language Inference (NLI)</a:t>
            </a:r>
            <a:endParaRPr sz="1600"/>
          </a:p>
          <a:p>
            <a:pPr indent="-330200" lvl="0" marL="457200" rtl="0" algn="l">
              <a:lnSpc>
                <a:spcPct val="115000"/>
              </a:lnSpc>
              <a:spcBef>
                <a:spcPts val="0"/>
              </a:spcBef>
              <a:spcAft>
                <a:spcPts val="0"/>
              </a:spcAft>
              <a:buSzPts val="1600"/>
              <a:buChar char="●"/>
            </a:pPr>
            <a:r>
              <a:rPr lang="en" sz="1600"/>
              <a:t>Sentiment</a:t>
            </a:r>
            <a:endParaRPr sz="1600"/>
          </a:p>
          <a:p>
            <a:pPr indent="-330200" lvl="0" marL="457200" rtl="0" algn="l">
              <a:lnSpc>
                <a:spcPct val="115000"/>
              </a:lnSpc>
              <a:spcBef>
                <a:spcPts val="0"/>
              </a:spcBef>
              <a:spcAft>
                <a:spcPts val="0"/>
              </a:spcAft>
              <a:buSzPts val="1600"/>
              <a:buChar char="●"/>
            </a:pPr>
            <a:r>
              <a:rPr lang="en" sz="1600"/>
              <a:t>Semantic Role Labeling</a:t>
            </a:r>
            <a:endParaRPr sz="1600"/>
          </a:p>
          <a:p>
            <a:pPr indent="-330200" lvl="0" marL="457200" rtl="0" algn="l">
              <a:lnSpc>
                <a:spcPct val="115000"/>
              </a:lnSpc>
              <a:spcBef>
                <a:spcPts val="0"/>
              </a:spcBef>
              <a:spcAft>
                <a:spcPts val="0"/>
              </a:spcAft>
              <a:buSzPts val="1600"/>
              <a:buChar char="●"/>
            </a:pPr>
            <a:r>
              <a:rPr lang="en" sz="1600"/>
              <a:t>Relation Extraction</a:t>
            </a:r>
            <a:endParaRPr sz="1600"/>
          </a:p>
          <a:p>
            <a:pPr indent="-330200" lvl="0" marL="457200" rtl="0" algn="l">
              <a:lnSpc>
                <a:spcPct val="115000"/>
              </a:lnSpc>
              <a:spcBef>
                <a:spcPts val="0"/>
              </a:spcBef>
              <a:spcAft>
                <a:spcPts val="0"/>
              </a:spcAft>
              <a:buSzPts val="1600"/>
              <a:buChar char="●"/>
            </a:pPr>
            <a:r>
              <a:rPr lang="en" sz="1600"/>
              <a:t>Goal Directed Dialog</a:t>
            </a:r>
            <a:endParaRPr sz="1600"/>
          </a:p>
          <a:p>
            <a:pPr indent="-330200" lvl="0" marL="457200" rtl="0" algn="l">
              <a:lnSpc>
                <a:spcPct val="115000"/>
              </a:lnSpc>
              <a:spcBef>
                <a:spcPts val="0"/>
              </a:spcBef>
              <a:spcAft>
                <a:spcPts val="0"/>
              </a:spcAft>
              <a:buSzPts val="1600"/>
              <a:buChar char="●"/>
            </a:pPr>
            <a:r>
              <a:rPr lang="en" sz="1600"/>
              <a:t>Semantic Parsing</a:t>
            </a:r>
            <a:endParaRPr sz="1600"/>
          </a:p>
          <a:p>
            <a:pPr indent="-330200" lvl="0" marL="457200" rtl="0" algn="l">
              <a:lnSpc>
                <a:spcPct val="115000"/>
              </a:lnSpc>
              <a:spcBef>
                <a:spcPts val="0"/>
              </a:spcBef>
              <a:spcAft>
                <a:spcPts val="0"/>
              </a:spcAft>
              <a:buSzPts val="1600"/>
              <a:buChar char="●"/>
            </a:pPr>
            <a:r>
              <a:rPr lang="en" sz="1600"/>
              <a:t>Commonsense Reasoning</a:t>
            </a:r>
            <a:endParaRPr sz="1600"/>
          </a:p>
        </p:txBody>
      </p:sp>
      <p:sp>
        <p:nvSpPr>
          <p:cNvPr id="149" name="Google Shape;149;p27"/>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Language Modeling</a:t>
            </a:r>
            <a:endParaRPr sz="1600"/>
          </a:p>
          <a:p>
            <a:pPr indent="-330200" lvl="0" marL="457200" rtl="0" algn="l">
              <a:spcBef>
                <a:spcPts val="0"/>
              </a:spcBef>
              <a:spcAft>
                <a:spcPts val="0"/>
              </a:spcAft>
              <a:buSzPts val="1600"/>
              <a:buChar char="●"/>
            </a:pPr>
            <a:r>
              <a:rPr lang="en" sz="1600"/>
              <a:t>Entity Recognition</a:t>
            </a:r>
            <a:endParaRPr sz="1600"/>
          </a:p>
          <a:p>
            <a:pPr indent="-330200" lvl="0" marL="457200" rtl="0" algn="l">
              <a:spcBef>
                <a:spcPts val="0"/>
              </a:spcBef>
              <a:spcAft>
                <a:spcPts val="0"/>
              </a:spcAft>
              <a:buSzPts val="1600"/>
              <a:buChar char="●"/>
            </a:pPr>
            <a:r>
              <a:rPr lang="en" sz="1600"/>
              <a:t>Word Sense Disambiguation</a:t>
            </a:r>
            <a:endParaRPr sz="1600"/>
          </a:p>
          <a:p>
            <a:pPr indent="-330200" lvl="0" marL="457200" rtl="0" algn="l">
              <a:spcBef>
                <a:spcPts val="0"/>
              </a:spcBef>
              <a:spcAft>
                <a:spcPts val="0"/>
              </a:spcAft>
              <a:buSzPts val="1600"/>
              <a:buChar char="●"/>
            </a:pPr>
            <a:r>
              <a:rPr lang="en" sz="1600"/>
              <a:t>Part of speech tagging</a:t>
            </a:r>
            <a:endParaRPr sz="1600"/>
          </a:p>
          <a:p>
            <a:pPr indent="-330200" lvl="0" marL="457200" rtl="0" algn="l">
              <a:spcBef>
                <a:spcPts val="0"/>
              </a:spcBef>
              <a:spcAft>
                <a:spcPts val="0"/>
              </a:spcAft>
              <a:buSzPts val="1600"/>
              <a:buChar char="●"/>
            </a:pPr>
            <a:r>
              <a:rPr lang="en" sz="1600"/>
              <a:t>Phrase extraction</a:t>
            </a:r>
            <a:endParaRPr sz="1600"/>
          </a:p>
          <a:p>
            <a:pPr indent="-330200" lvl="0" marL="457200" rtl="0" algn="l">
              <a:spcBef>
                <a:spcPts val="0"/>
              </a:spcBef>
              <a:spcAft>
                <a:spcPts val="0"/>
              </a:spcAft>
              <a:buSzPts val="1600"/>
              <a:buChar char="●"/>
            </a:pPr>
            <a:r>
              <a:rPr lang="en" sz="1600"/>
              <a:t>Fact extraction</a:t>
            </a:r>
            <a:endParaRPr sz="1600"/>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Common</a:t>
            </a:r>
            <a:r>
              <a:rPr lang="en"/>
              <a:t> NLP Problem Structures</a:t>
            </a:r>
            <a:endParaRPr/>
          </a:p>
        </p:txBody>
      </p:sp>
      <p:sp>
        <p:nvSpPr>
          <p:cNvPr id="155" name="Google Shape;155;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these problems are (usually multi-class) </a:t>
            </a:r>
            <a:r>
              <a:rPr lang="en" u="sng"/>
              <a:t>classification problems</a:t>
            </a:r>
            <a:r>
              <a:rPr lang="en"/>
              <a:t>! Like:</a:t>
            </a:r>
            <a:r>
              <a:rPr lang="en" sz="200"/>
              <a:t> </a:t>
            </a:r>
            <a:endParaRPr sz="200"/>
          </a:p>
          <a:p>
            <a:pPr indent="0" lvl="0" marL="0" rtl="0" algn="l">
              <a:spcBef>
                <a:spcPts val="0"/>
              </a:spcBef>
              <a:spcAft>
                <a:spcPts val="0"/>
              </a:spcAft>
              <a:buNone/>
            </a:pPr>
            <a:r>
              <a:t/>
            </a:r>
            <a:endParaRPr sz="200"/>
          </a:p>
          <a:p>
            <a:pPr indent="0" lvl="0" marL="0" rtl="0" algn="l">
              <a:spcBef>
                <a:spcPts val="0"/>
              </a:spcBef>
              <a:spcAft>
                <a:spcPts val="0"/>
              </a:spcAft>
              <a:buNone/>
            </a:pPr>
            <a:r>
              <a:t/>
            </a:r>
            <a:endParaRPr sz="200"/>
          </a:p>
          <a:p>
            <a:pPr indent="0" lvl="0" marL="0" rtl="0" algn="l">
              <a:spcBef>
                <a:spcPts val="0"/>
              </a:spcBef>
              <a:spcAft>
                <a:spcPts val="0"/>
              </a:spcAft>
              <a:buNone/>
            </a:pPr>
            <a:r>
              <a:t/>
            </a:r>
            <a:endParaRPr sz="200"/>
          </a:p>
          <a:p>
            <a:pPr indent="0" lvl="0" marL="0" rtl="0" algn="l">
              <a:spcBef>
                <a:spcPts val="0"/>
              </a:spcBef>
              <a:spcAft>
                <a:spcPts val="0"/>
              </a:spcAft>
              <a:buNone/>
            </a:pPr>
            <a:r>
              <a:t/>
            </a:r>
            <a:endParaRPr sz="200"/>
          </a:p>
          <a:p>
            <a:pPr indent="-317500" lvl="0" marL="457200" rtl="0" algn="l">
              <a:spcBef>
                <a:spcPts val="0"/>
              </a:spcBef>
              <a:spcAft>
                <a:spcPts val="0"/>
              </a:spcAft>
              <a:buSzPts val="1400"/>
              <a:buChar char="●"/>
            </a:pPr>
            <a:r>
              <a:rPr lang="en" sz="1400"/>
              <a:t>Language Modeling:</a:t>
            </a:r>
            <a:endParaRPr sz="1400"/>
          </a:p>
          <a:p>
            <a:pPr indent="-317500" lvl="1" marL="914400" rtl="0" algn="l">
              <a:spcBef>
                <a:spcPts val="0"/>
              </a:spcBef>
              <a:spcAft>
                <a:spcPts val="0"/>
              </a:spcAft>
              <a:buSzPts val="1400"/>
              <a:buChar char="○"/>
            </a:pPr>
            <a:r>
              <a:rPr lang="en"/>
              <a:t>“</a:t>
            </a:r>
            <a:r>
              <a:rPr i="1" lang="en"/>
              <a:t>Given what has been said so far, what is likely as the next word?</a:t>
            </a:r>
            <a:r>
              <a:rPr lang="en"/>
              <a:t>”</a:t>
            </a:r>
            <a:endParaRPr/>
          </a:p>
          <a:p>
            <a:pPr indent="-317500" lvl="2" marL="1371600" rtl="0" algn="l">
              <a:spcBef>
                <a:spcPts val="0"/>
              </a:spcBef>
              <a:spcAft>
                <a:spcPts val="0"/>
              </a:spcAft>
              <a:buSzPts val="1400"/>
              <a:buChar char="→"/>
            </a:pPr>
            <a:r>
              <a:rPr lang="en"/>
              <a:t>Predict probability distribution over all words in vocab </a:t>
            </a:r>
            <a:endParaRPr/>
          </a:p>
          <a:p>
            <a:pPr indent="-317500" lvl="0" marL="457200" rtl="0" algn="l">
              <a:spcBef>
                <a:spcPts val="0"/>
              </a:spcBef>
              <a:spcAft>
                <a:spcPts val="0"/>
              </a:spcAft>
              <a:buSzPts val="1400"/>
              <a:buChar char="●"/>
            </a:pPr>
            <a:r>
              <a:rPr lang="en" sz="1400"/>
              <a:t>Machine Translation:</a:t>
            </a:r>
            <a:endParaRPr sz="1400"/>
          </a:p>
          <a:p>
            <a:pPr indent="-317500" lvl="1" marL="914400" rtl="0" algn="l">
              <a:spcBef>
                <a:spcPts val="0"/>
              </a:spcBef>
              <a:spcAft>
                <a:spcPts val="0"/>
              </a:spcAft>
              <a:buSzPts val="1400"/>
              <a:buChar char="○"/>
            </a:pPr>
            <a:r>
              <a:rPr lang="en"/>
              <a:t>“</a:t>
            </a:r>
            <a:r>
              <a:rPr i="1" lang="en"/>
              <a:t>Given the source language and what was translated so far, what is the most likely next target language word?</a:t>
            </a:r>
            <a:r>
              <a:rPr lang="en"/>
              <a:t>”</a:t>
            </a:r>
            <a:endParaRPr/>
          </a:p>
          <a:p>
            <a:pPr indent="-317500" lvl="2" marL="1371600" rtl="0" algn="l">
              <a:spcBef>
                <a:spcPts val="0"/>
              </a:spcBef>
              <a:spcAft>
                <a:spcPts val="0"/>
              </a:spcAft>
              <a:buSzPts val="1400"/>
              <a:buChar char="→"/>
            </a:pPr>
            <a:r>
              <a:rPr lang="en"/>
              <a:t>Predict probability distribution over all words in vocab </a:t>
            </a:r>
            <a:endParaRPr/>
          </a:p>
          <a:p>
            <a:pPr indent="-317500" lvl="0" marL="457200" rtl="0" algn="l">
              <a:spcBef>
                <a:spcPts val="0"/>
              </a:spcBef>
              <a:spcAft>
                <a:spcPts val="0"/>
              </a:spcAft>
              <a:buSzPts val="1400"/>
              <a:buChar char="●"/>
            </a:pPr>
            <a:r>
              <a:rPr lang="en" sz="1400"/>
              <a:t>Text Classification/Sentiment Analysis:</a:t>
            </a:r>
            <a:endParaRPr sz="1400"/>
          </a:p>
          <a:p>
            <a:pPr indent="-317500" lvl="1" marL="914400" rtl="0" algn="l">
              <a:spcBef>
                <a:spcPts val="0"/>
              </a:spcBef>
              <a:spcAft>
                <a:spcPts val="0"/>
              </a:spcAft>
              <a:buSzPts val="1400"/>
              <a:buChar char="○"/>
            </a:pPr>
            <a:r>
              <a:rPr lang="en"/>
              <a:t>“</a:t>
            </a:r>
            <a:r>
              <a:rPr i="1" lang="en"/>
              <a:t>Given my text what is the most likely class label</a:t>
            </a:r>
            <a:r>
              <a:rPr lang="en"/>
              <a:t>”</a:t>
            </a:r>
            <a:endParaRPr/>
          </a:p>
          <a:p>
            <a:pPr indent="-317500" lvl="2" marL="1371600" rtl="0" algn="l">
              <a:spcBef>
                <a:spcPts val="0"/>
              </a:spcBef>
              <a:spcAft>
                <a:spcPts val="0"/>
              </a:spcAft>
              <a:buSzPts val="1400"/>
              <a:buChar char="→"/>
            </a:pPr>
            <a:r>
              <a:rPr lang="en"/>
              <a:t>Predict probability distribution over all sentiment classes </a:t>
            </a:r>
            <a:endParaRPr/>
          </a:p>
          <a:p>
            <a:pPr indent="-317500" lvl="0" marL="457200" rtl="0" algn="l">
              <a:spcBef>
                <a:spcPts val="0"/>
              </a:spcBef>
              <a:spcAft>
                <a:spcPts val="0"/>
              </a:spcAft>
              <a:buSzPts val="1400"/>
              <a:buChar char="●"/>
            </a:pPr>
            <a:r>
              <a:rPr lang="en" sz="1400"/>
              <a:t>Named Entity Recognition:</a:t>
            </a:r>
            <a:endParaRPr sz="1400"/>
          </a:p>
          <a:p>
            <a:pPr indent="-317500" lvl="1" marL="914400" rtl="0" algn="l">
              <a:spcBef>
                <a:spcPts val="0"/>
              </a:spcBef>
              <a:spcAft>
                <a:spcPts val="0"/>
              </a:spcAft>
              <a:buSzPts val="1400"/>
              <a:buChar char="○"/>
            </a:pPr>
            <a:r>
              <a:rPr lang="en"/>
              <a:t>“</a:t>
            </a:r>
            <a:r>
              <a:rPr i="1" lang="en"/>
              <a:t>Given my text, what is the most likely label for each word (token)?</a:t>
            </a:r>
            <a:r>
              <a:rPr lang="en"/>
              <a:t>”</a:t>
            </a:r>
            <a:endParaRPr/>
          </a:p>
          <a:p>
            <a:pPr indent="-317500" lvl="2" marL="1371600" rtl="0" algn="l">
              <a:spcBef>
                <a:spcPts val="0"/>
              </a:spcBef>
              <a:spcAft>
                <a:spcPts val="0"/>
              </a:spcAft>
              <a:buSzPts val="1400"/>
              <a:buChar char="→"/>
            </a:pPr>
            <a:r>
              <a:rPr lang="en"/>
              <a:t>Predict probability distribution over all labels (for each token)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General </a:t>
            </a:r>
            <a:r>
              <a:rPr lang="en"/>
              <a:t>NLP Problem Structures</a:t>
            </a:r>
            <a:endParaRPr/>
          </a:p>
        </p:txBody>
      </p:sp>
      <p:sp>
        <p:nvSpPr>
          <p:cNvPr id="161" name="Google Shape;161;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sz="1600"/>
              <a:t>Span detection - identify beginning and end of a span</a:t>
            </a:r>
            <a:br>
              <a:rPr lang="en" sz="1600"/>
            </a:br>
            <a:endParaRPr sz="1600"/>
          </a:p>
          <a:p>
            <a:pPr indent="-330200" lvl="0" marL="457200" rtl="0" algn="l">
              <a:spcBef>
                <a:spcPts val="0"/>
              </a:spcBef>
              <a:spcAft>
                <a:spcPts val="0"/>
              </a:spcAft>
              <a:buSzPts val="1600"/>
              <a:buChar char="●"/>
            </a:pPr>
            <a:r>
              <a:rPr lang="en" sz="1600"/>
              <a:t>Text pair matching - are these two words/sentences semantically similar</a:t>
            </a:r>
            <a:br>
              <a:rPr lang="en" sz="1600"/>
            </a:br>
            <a:endParaRPr sz="1600"/>
          </a:p>
          <a:p>
            <a:pPr indent="-330200" lvl="0" marL="457200" rtl="0" algn="l">
              <a:spcBef>
                <a:spcPts val="0"/>
              </a:spcBef>
              <a:spcAft>
                <a:spcPts val="0"/>
              </a:spcAft>
              <a:buSzPts val="1600"/>
              <a:buChar char="●"/>
            </a:pPr>
            <a:r>
              <a:rPr lang="en" sz="1600"/>
              <a:t>Text Meaning - represent words in a semantic space</a:t>
            </a:r>
            <a:br>
              <a:rPr lang="en" sz="1600"/>
            </a:br>
            <a:endParaRPr sz="1600"/>
          </a:p>
          <a:p>
            <a:pPr indent="-330200" lvl="0" marL="457200" rtl="0" algn="l">
              <a:spcBef>
                <a:spcPts val="0"/>
              </a:spcBef>
              <a:spcAft>
                <a:spcPts val="0"/>
              </a:spcAft>
              <a:buSzPts val="1600"/>
              <a:buChar char="●"/>
            </a:pPr>
            <a:r>
              <a:rPr lang="en" sz="1600"/>
              <a:t>Dialog (directed conversation) - input a statement and emit an appropriate response</a:t>
            </a:r>
            <a:br>
              <a:rPr lang="en" sz="1600"/>
            </a:br>
            <a:endParaRPr sz="1600"/>
          </a:p>
          <a:p>
            <a:pPr indent="-330200" lvl="0" marL="457200" rtl="0" algn="l">
              <a:spcBef>
                <a:spcPts val="0"/>
              </a:spcBef>
              <a:spcAft>
                <a:spcPts val="0"/>
              </a:spcAft>
              <a:buSzPts val="1600"/>
              <a:buChar char="●"/>
            </a:pPr>
            <a:r>
              <a:rPr lang="en" sz="1600"/>
              <a:t>Sentence Parsing - input a sequence of words and generate a parse tree</a:t>
            </a:r>
            <a:br>
              <a:rPr lang="en" sz="1600"/>
            </a:br>
            <a:endParaRPr sz="1600"/>
          </a:p>
          <a:p>
            <a:pPr indent="-330200" lvl="0" marL="457200" rtl="0" algn="l">
              <a:spcBef>
                <a:spcPts val="0"/>
              </a:spcBef>
              <a:spcAft>
                <a:spcPts val="0"/>
              </a:spcAft>
              <a:buSzPts val="1600"/>
              <a:buChar char="●"/>
            </a:pPr>
            <a:r>
              <a:rPr lang="en" sz="1600"/>
              <a:t>...</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a:t>
            </a:r>
            <a:r>
              <a:rPr lang="en"/>
              <a:t>Network and Model Architectures</a:t>
            </a:r>
            <a:endParaRPr/>
          </a:p>
        </p:txBody>
      </p:sp>
      <p:sp>
        <p:nvSpPr>
          <p:cNvPr id="167" name="Google Shape;167;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uses a wide variety of network architectures to perform tasks: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Multi-layered Perceptron (MLP)</a:t>
            </a:r>
            <a:endParaRPr/>
          </a:p>
          <a:p>
            <a:pPr indent="-342900" lvl="0" marL="457200" rtl="0" algn="l">
              <a:spcBef>
                <a:spcPts val="0"/>
              </a:spcBef>
              <a:spcAft>
                <a:spcPts val="0"/>
              </a:spcAft>
              <a:buSzPts val="1800"/>
              <a:buChar char="●"/>
            </a:pPr>
            <a:r>
              <a:rPr lang="en"/>
              <a:t>Deep Averaging Network (DAN)</a:t>
            </a:r>
            <a:endParaRPr/>
          </a:p>
          <a:p>
            <a:pPr indent="-342900" lvl="0" marL="457200" rtl="0" algn="l">
              <a:spcBef>
                <a:spcPts val="0"/>
              </a:spcBef>
              <a:spcAft>
                <a:spcPts val="0"/>
              </a:spcAft>
              <a:buSzPts val="1800"/>
              <a:buChar char="●"/>
            </a:pPr>
            <a:r>
              <a:rPr lang="en"/>
              <a:t>Convolutional Neural Net (CNN)</a:t>
            </a:r>
            <a:endParaRPr/>
          </a:p>
          <a:p>
            <a:pPr indent="-342900" lvl="0" marL="457200" rtl="0" algn="l">
              <a:spcBef>
                <a:spcPts val="0"/>
              </a:spcBef>
              <a:spcAft>
                <a:spcPts val="0"/>
              </a:spcAft>
              <a:buSzPts val="1800"/>
              <a:buChar char="●"/>
            </a:pPr>
            <a:r>
              <a:rPr lang="en"/>
              <a:t>Recurrent Neural Nets (RNN, GRU, LSTM)</a:t>
            </a:r>
            <a:endParaRPr/>
          </a:p>
          <a:p>
            <a:pPr indent="-342900" lvl="0" marL="457200" rtl="0" algn="l">
              <a:spcBef>
                <a:spcPts val="0"/>
              </a:spcBef>
              <a:spcAft>
                <a:spcPts val="0"/>
              </a:spcAft>
              <a:buSzPts val="1800"/>
              <a:buChar char="●"/>
            </a:pPr>
            <a:r>
              <a:rPr lang="en"/>
              <a:t>Transformers</a:t>
            </a:r>
            <a:endParaRPr/>
          </a:p>
          <a:p>
            <a:pPr indent="-342900" lvl="0" marL="457200" rtl="0" algn="l">
              <a:spcBef>
                <a:spcPts val="0"/>
              </a:spcBef>
              <a:spcAft>
                <a:spcPts val="0"/>
              </a:spcAft>
              <a:buSzPts val="1800"/>
              <a:buChar char="●"/>
            </a:pPr>
            <a:r>
              <a:rPr lang="en"/>
              <a:t>Sequence to Sequence (Encoder Decoder)</a:t>
            </a:r>
            <a:endParaRPr/>
          </a:p>
          <a:p>
            <a:pPr indent="-342900" lvl="0" marL="457200" rtl="0" algn="l">
              <a:spcBef>
                <a:spcPts val="0"/>
              </a:spcBef>
              <a:spcAft>
                <a:spcPts val="0"/>
              </a:spcAft>
              <a:buSzPts val="1800"/>
              <a:buChar char="●"/>
            </a:pPr>
            <a:r>
              <a:rPr lang="en"/>
              <a:t>Generative Adversarial Network (GAN) </a:t>
            </a:r>
            <a:endParaRPr/>
          </a:p>
          <a:p>
            <a:pPr indent="-342900" lvl="0" marL="457200" rtl="0" algn="l">
              <a:spcBef>
                <a:spcPts val="0"/>
              </a:spcBef>
              <a:spcAft>
                <a:spcPts val="0"/>
              </a:spcAft>
              <a:buSzPts val="1800"/>
              <a:buChar char="●"/>
            </a:pPr>
            <a:r>
              <a:rPr lang="en"/>
              <a:t>Siamese networks</a:t>
            </a:r>
            <a:endParaRPr/>
          </a:p>
          <a:p>
            <a:pPr indent="-342900" lvl="0" marL="457200" rtl="0" algn="l">
              <a:spcBef>
                <a:spcPts val="0"/>
              </a:spcBef>
              <a:spcAft>
                <a:spcPts val="0"/>
              </a:spcAft>
              <a:buSzPts val="1800"/>
              <a:buChar char="●"/>
            </a:pPr>
            <a:r>
              <a:rPr lang="en"/>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Tasks -&gt; problem structures -&gt; Architectures*</a:t>
            </a:r>
            <a:endParaRPr/>
          </a:p>
        </p:txBody>
      </p:sp>
      <p:graphicFrame>
        <p:nvGraphicFramePr>
          <p:cNvPr id="173" name="Google Shape;173;p31"/>
          <p:cNvGraphicFramePr/>
          <p:nvPr/>
        </p:nvGraphicFramePr>
        <p:xfrm>
          <a:off x="392150" y="1152475"/>
          <a:ext cx="3000000" cy="3000000"/>
        </p:xfrm>
        <a:graphic>
          <a:graphicData uri="http://schemas.openxmlformats.org/drawingml/2006/table">
            <a:tbl>
              <a:tblPr>
                <a:noFill/>
                <a:tableStyleId>{9102D505-D888-44E2-8D5A-6842A90EA5E5}</a:tableStyleId>
              </a:tblPr>
              <a:tblGrid>
                <a:gridCol w="2813375"/>
                <a:gridCol w="2849175"/>
                <a:gridCol w="2813425"/>
              </a:tblGrid>
              <a:tr h="381000">
                <a:tc>
                  <a:txBody>
                    <a:bodyPr/>
                    <a:lstStyle/>
                    <a:p>
                      <a:pPr indent="0" lvl="0" marL="0" rtl="0" algn="l">
                        <a:spcBef>
                          <a:spcPts val="0"/>
                        </a:spcBef>
                        <a:spcAft>
                          <a:spcPts val="0"/>
                        </a:spcAft>
                        <a:buNone/>
                      </a:pPr>
                      <a:r>
                        <a:rPr b="1" lang="en"/>
                        <a:t>Task</a:t>
                      </a:r>
                      <a:endParaRPr b="1"/>
                    </a:p>
                  </a:txBody>
                  <a:tcPr marT="91425" marB="91425" marR="91425" marL="91425"/>
                </a:tc>
                <a:tc>
                  <a:txBody>
                    <a:bodyPr/>
                    <a:lstStyle/>
                    <a:p>
                      <a:pPr indent="0" lvl="0" marL="0" rtl="0" algn="l">
                        <a:spcBef>
                          <a:spcPts val="0"/>
                        </a:spcBef>
                        <a:spcAft>
                          <a:spcPts val="0"/>
                        </a:spcAft>
                        <a:buNone/>
                      </a:pPr>
                      <a:r>
                        <a:rPr b="1" lang="en"/>
                        <a:t>Standard Problem Structure</a:t>
                      </a:r>
                      <a:endParaRPr b="1"/>
                    </a:p>
                  </a:txBody>
                  <a:tcPr marT="91425" marB="91425" marR="91425" marL="91425"/>
                </a:tc>
                <a:tc>
                  <a:txBody>
                    <a:bodyPr/>
                    <a:lstStyle/>
                    <a:p>
                      <a:pPr indent="0" lvl="0" marL="0" rtl="0" algn="l">
                        <a:spcBef>
                          <a:spcPts val="0"/>
                        </a:spcBef>
                        <a:spcAft>
                          <a:spcPts val="0"/>
                        </a:spcAft>
                        <a:buNone/>
                      </a:pPr>
                      <a:r>
                        <a:rPr b="1" lang="en"/>
                        <a:t>Architectures</a:t>
                      </a:r>
                      <a:endParaRPr b="1"/>
                    </a:p>
                  </a:txBody>
                  <a:tcPr marT="91425" marB="91425" marR="91425" marL="91425"/>
                </a:tc>
              </a:tr>
              <a:tr h="381000">
                <a:tc>
                  <a:txBody>
                    <a:bodyPr/>
                    <a:lstStyle/>
                    <a:p>
                      <a:pPr indent="0" lvl="0" marL="0" rtl="0" algn="l">
                        <a:lnSpc>
                          <a:spcPct val="115000"/>
                        </a:lnSpc>
                        <a:spcBef>
                          <a:spcPts val="0"/>
                        </a:spcBef>
                        <a:spcAft>
                          <a:spcPts val="0"/>
                        </a:spcAft>
                        <a:buNone/>
                      </a:pPr>
                      <a:r>
                        <a:rPr lang="en" sz="1200"/>
                        <a:t>Question Answering</a:t>
                      </a:r>
                      <a:endParaRPr sz="1200"/>
                    </a:p>
                  </a:txBody>
                  <a:tcPr marT="91425" marB="91425" marR="91425" marL="91425"/>
                </a:tc>
                <a:tc>
                  <a:txBody>
                    <a:bodyPr/>
                    <a:lstStyle/>
                    <a:p>
                      <a:pPr indent="0" lvl="0" marL="0" rtl="0" algn="l">
                        <a:spcBef>
                          <a:spcPts val="0"/>
                        </a:spcBef>
                        <a:spcAft>
                          <a:spcPts val="0"/>
                        </a:spcAft>
                        <a:buNone/>
                      </a:pPr>
                      <a:r>
                        <a:rPr lang="en"/>
                        <a:t>Span Detection, Answer Retrieval</a:t>
                      </a:r>
                      <a:endParaRPr/>
                    </a:p>
                  </a:txBody>
                  <a:tcPr marT="91425" marB="91425" marR="91425" marL="91425"/>
                </a:tc>
                <a:tc>
                  <a:txBody>
                    <a:bodyPr/>
                    <a:lstStyle/>
                    <a:p>
                      <a:pPr indent="0" lvl="0" marL="0" rtl="0" algn="l">
                        <a:spcBef>
                          <a:spcPts val="0"/>
                        </a:spcBef>
                        <a:spcAft>
                          <a:spcPts val="0"/>
                        </a:spcAft>
                        <a:buNone/>
                      </a:pPr>
                      <a:r>
                        <a:rPr lang="en"/>
                        <a:t>Transformers, </a:t>
                      </a:r>
                      <a:r>
                        <a:rPr lang="en"/>
                        <a:t>Sequence labeling</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200"/>
                        <a:t>Machine translation</a:t>
                      </a:r>
                      <a:endParaRPr sz="1200"/>
                    </a:p>
                  </a:txBody>
                  <a:tcPr marT="91425" marB="91425" marR="91425" marL="91425"/>
                </a:tc>
                <a:tc>
                  <a:txBody>
                    <a:bodyPr/>
                    <a:lstStyle/>
                    <a:p>
                      <a:pPr indent="0" lvl="0" marL="0" rtl="0" algn="l">
                        <a:spcBef>
                          <a:spcPts val="0"/>
                        </a:spcBef>
                        <a:spcAft>
                          <a:spcPts val="0"/>
                        </a:spcAft>
                        <a:buNone/>
                      </a:pPr>
                      <a:r>
                        <a:rPr lang="en"/>
                        <a:t>Sequence to sequence</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Transformers, </a:t>
                      </a:r>
                      <a:r>
                        <a:rPr lang="en"/>
                        <a:t>Encoder - decoder</a:t>
                      </a:r>
                      <a:endParaRPr/>
                    </a:p>
                  </a:txBody>
                  <a:tcPr marT="91425" marB="91425" marR="91425" marL="91425"/>
                </a:tc>
              </a:tr>
              <a:tr h="381000">
                <a:tc>
                  <a:txBody>
                    <a:bodyPr/>
                    <a:lstStyle/>
                    <a:p>
                      <a:pPr indent="0" lvl="0" marL="0" rtl="0" algn="l">
                        <a:spcBef>
                          <a:spcPts val="0"/>
                        </a:spcBef>
                        <a:spcAft>
                          <a:spcPts val="0"/>
                        </a:spcAft>
                        <a:buNone/>
                      </a:pPr>
                      <a:r>
                        <a:rPr lang="en" sz="1200"/>
                        <a:t>Abstractive Summarization</a:t>
                      </a:r>
                      <a:endParaRPr sz="1200"/>
                    </a:p>
                  </a:txBody>
                  <a:tcPr marT="91425" marB="91425" marR="91425" marL="91425"/>
                </a:tc>
                <a:tc>
                  <a:txBody>
                    <a:bodyPr/>
                    <a:lstStyle/>
                    <a:p>
                      <a:pPr indent="0" lvl="0" marL="0" rtl="0" algn="l">
                        <a:spcBef>
                          <a:spcPts val="0"/>
                        </a:spcBef>
                        <a:spcAft>
                          <a:spcPts val="0"/>
                        </a:spcAft>
                        <a:buNone/>
                      </a:pPr>
                      <a:r>
                        <a:rPr lang="en"/>
                        <a:t>Sequence to sequence</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Transformers, </a:t>
                      </a:r>
                      <a:r>
                        <a:rPr lang="en"/>
                        <a:t>Encoder - decoder</a:t>
                      </a:r>
                      <a:endParaRPr/>
                    </a:p>
                  </a:txBody>
                  <a:tcPr marT="91425" marB="91425" marR="91425" marL="91425"/>
                </a:tc>
              </a:tr>
              <a:tr h="381000">
                <a:tc>
                  <a:txBody>
                    <a:bodyPr/>
                    <a:lstStyle/>
                    <a:p>
                      <a:pPr indent="0" lvl="0" marL="0" rtl="0" algn="l">
                        <a:lnSpc>
                          <a:spcPct val="115000"/>
                        </a:lnSpc>
                        <a:spcBef>
                          <a:spcPts val="0"/>
                        </a:spcBef>
                        <a:spcAft>
                          <a:spcPts val="0"/>
                        </a:spcAft>
                        <a:buClr>
                          <a:schemeClr val="dk1"/>
                        </a:buClr>
                        <a:buSzPts val="1100"/>
                        <a:buFont typeface="Arial"/>
                        <a:buNone/>
                      </a:pPr>
                      <a:r>
                        <a:rPr lang="en" sz="1200"/>
                        <a:t>Natural Language Inference (NLI)</a:t>
                      </a:r>
                      <a:endParaRPr sz="1200"/>
                    </a:p>
                  </a:txBody>
                  <a:tcPr marT="91425" marB="91425" marR="91425" marL="91425"/>
                </a:tc>
                <a:tc>
                  <a:txBody>
                    <a:bodyPr/>
                    <a:lstStyle/>
                    <a:p>
                      <a:pPr indent="0" lvl="0" marL="0" rtl="0" algn="l">
                        <a:spcBef>
                          <a:spcPts val="0"/>
                        </a:spcBef>
                        <a:spcAft>
                          <a:spcPts val="0"/>
                        </a:spcAft>
                        <a:buNone/>
                      </a:pPr>
                      <a:r>
                        <a:rPr lang="en"/>
                        <a:t>Text Pair Classification</a:t>
                      </a:r>
                      <a:endParaRPr/>
                    </a:p>
                  </a:txBody>
                  <a:tcPr marT="91425" marB="91425" marR="91425" marL="91425"/>
                </a:tc>
                <a:tc>
                  <a:txBody>
                    <a:bodyPr/>
                    <a:lstStyle/>
                    <a:p>
                      <a:pPr indent="0" lvl="0" marL="0" rtl="0" algn="l">
                        <a:spcBef>
                          <a:spcPts val="0"/>
                        </a:spcBef>
                        <a:spcAft>
                          <a:spcPts val="0"/>
                        </a:spcAft>
                        <a:buNone/>
                      </a:pPr>
                      <a:r>
                        <a:rPr lang="en"/>
                        <a:t>Various</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200"/>
                        <a:t>Sentiment</a:t>
                      </a:r>
                      <a:endParaRPr sz="1200"/>
                    </a:p>
                  </a:txBody>
                  <a:tcPr marT="91425" marB="91425" marR="91425" marL="91425"/>
                </a:tc>
                <a:tc>
                  <a:txBody>
                    <a:bodyPr/>
                    <a:lstStyle/>
                    <a:p>
                      <a:pPr indent="0" lvl="0" marL="0" rtl="0" algn="l">
                        <a:spcBef>
                          <a:spcPts val="0"/>
                        </a:spcBef>
                        <a:spcAft>
                          <a:spcPts val="0"/>
                        </a:spcAft>
                        <a:buNone/>
                      </a:pPr>
                      <a:r>
                        <a:rPr lang="en"/>
                        <a:t>Classification</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Transformers, </a:t>
                      </a:r>
                      <a:r>
                        <a:rPr lang="en"/>
                        <a:t>CNN</a:t>
                      </a:r>
                      <a:endParaRPr/>
                    </a:p>
                  </a:txBody>
                  <a:tcPr marT="91425" marB="91425" marR="91425" marL="91425"/>
                </a:tc>
              </a:tr>
              <a:tr h="381000">
                <a:tc>
                  <a:txBody>
                    <a:bodyPr/>
                    <a:lstStyle/>
                    <a:p>
                      <a:pPr indent="0" lvl="0" marL="0" rtl="0" algn="l">
                        <a:lnSpc>
                          <a:spcPct val="115000"/>
                        </a:lnSpc>
                        <a:spcBef>
                          <a:spcPts val="0"/>
                        </a:spcBef>
                        <a:spcAft>
                          <a:spcPts val="0"/>
                        </a:spcAft>
                        <a:buClr>
                          <a:schemeClr val="dk1"/>
                        </a:buClr>
                        <a:buSzPts val="1100"/>
                        <a:buFont typeface="Arial"/>
                        <a:buNone/>
                      </a:pPr>
                      <a:r>
                        <a:rPr lang="en" sz="1200"/>
                        <a:t>Semantic Role Labeling (SRL)</a:t>
                      </a:r>
                      <a:endParaRPr sz="1200"/>
                    </a:p>
                  </a:txBody>
                  <a:tcPr marT="91425" marB="91425" marR="91425" marL="91425"/>
                </a:tc>
                <a:tc>
                  <a:txBody>
                    <a:bodyPr/>
                    <a:lstStyle/>
                    <a:p>
                      <a:pPr indent="0" lvl="0" marL="0" rtl="0" algn="l">
                        <a:spcBef>
                          <a:spcPts val="0"/>
                        </a:spcBef>
                        <a:spcAft>
                          <a:spcPts val="0"/>
                        </a:spcAft>
                        <a:buNone/>
                      </a:pPr>
                      <a:r>
                        <a:rPr lang="en"/>
                        <a:t>Sequence Labeling</a:t>
                      </a:r>
                      <a:endParaRPr/>
                    </a:p>
                  </a:txBody>
                  <a:tcPr marT="91425" marB="91425" marR="91425" marL="91425"/>
                </a:tc>
                <a:tc>
                  <a:txBody>
                    <a:bodyPr/>
                    <a:lstStyle/>
                    <a:p>
                      <a:pPr indent="0" lvl="0" marL="0" rtl="0" algn="l">
                        <a:spcBef>
                          <a:spcPts val="0"/>
                        </a:spcBef>
                        <a:spcAft>
                          <a:spcPts val="0"/>
                        </a:spcAft>
                        <a:buNone/>
                      </a:pPr>
                      <a:r>
                        <a:rPr lang="en"/>
                        <a:t>Transformers, </a:t>
                      </a:r>
                      <a:r>
                        <a:rPr lang="en"/>
                        <a:t>LSTM</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200"/>
                        <a:t>Relation Extraction</a:t>
                      </a:r>
                      <a:endParaRPr sz="1200"/>
                    </a:p>
                  </a:txBody>
                  <a:tcPr marT="91425" marB="91425" marR="91425" marL="91425"/>
                </a:tc>
                <a:tc>
                  <a:txBody>
                    <a:bodyPr/>
                    <a:lstStyle/>
                    <a:p>
                      <a:pPr indent="0" lvl="0" marL="0" rtl="0" algn="l">
                        <a:spcBef>
                          <a:spcPts val="0"/>
                        </a:spcBef>
                        <a:spcAft>
                          <a:spcPts val="0"/>
                        </a:spcAft>
                        <a:buNone/>
                      </a:pPr>
                      <a:r>
                        <a:rPr lang="en"/>
                        <a:t>Classification</a:t>
                      </a:r>
                      <a:endParaRPr/>
                    </a:p>
                  </a:txBody>
                  <a:tcPr marT="91425" marB="91425" marR="91425" marL="91425"/>
                </a:tc>
                <a:tc>
                  <a:txBody>
                    <a:bodyPr/>
                    <a:lstStyle/>
                    <a:p>
                      <a:pPr indent="0" lvl="0" marL="0" rtl="0" algn="l">
                        <a:spcBef>
                          <a:spcPts val="0"/>
                        </a:spcBef>
                        <a:spcAft>
                          <a:spcPts val="0"/>
                        </a:spcAft>
                        <a:buNone/>
                      </a:pPr>
                      <a:r>
                        <a:rPr lang="en"/>
                        <a:t>various</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200"/>
                        <a:t>Goal Directed Dialog</a:t>
                      </a:r>
                      <a:endParaRPr sz="1200"/>
                    </a:p>
                  </a:txBody>
                  <a:tcPr marT="91425" marB="91425" marR="91425" marL="91425"/>
                </a:tc>
                <a:tc>
                  <a:txBody>
                    <a:bodyPr/>
                    <a:lstStyle/>
                    <a:p>
                      <a:pPr indent="0" lvl="0" marL="0" rtl="0" algn="l">
                        <a:spcBef>
                          <a:spcPts val="0"/>
                        </a:spcBef>
                        <a:spcAft>
                          <a:spcPts val="0"/>
                        </a:spcAft>
                        <a:buNone/>
                      </a:pPr>
                      <a:r>
                        <a:rPr lang="en"/>
                        <a:t>Sequence to sequence</a:t>
                      </a:r>
                      <a:endParaRPr/>
                    </a:p>
                  </a:txBody>
                  <a:tcPr marT="91425" marB="91425" marR="91425" marL="91425"/>
                </a:tc>
                <a:tc>
                  <a:txBody>
                    <a:bodyPr/>
                    <a:lstStyle/>
                    <a:p>
                      <a:pPr indent="0" lvl="0" marL="0" rtl="0" algn="l">
                        <a:spcBef>
                          <a:spcPts val="0"/>
                        </a:spcBef>
                        <a:spcAft>
                          <a:spcPts val="0"/>
                        </a:spcAft>
                        <a:buNone/>
                      </a:pPr>
                      <a:r>
                        <a:rPr lang="en"/>
                        <a:t>Encoder - decoder</a:t>
                      </a:r>
                      <a:endParaRPr/>
                    </a:p>
                  </a:txBody>
                  <a:tcPr marT="91425" marB="91425" marR="91425" marL="91425"/>
                </a:tc>
              </a:tr>
            </a:tbl>
          </a:graphicData>
        </a:graphic>
      </p:graphicFrame>
      <p:sp>
        <p:nvSpPr>
          <p:cNvPr id="174" name="Google Shape;174;p31"/>
          <p:cNvSpPr txBox="1"/>
          <p:nvPr/>
        </p:nvSpPr>
        <p:spPr>
          <a:xfrm>
            <a:off x="497425" y="4785350"/>
            <a:ext cx="69840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*No claim of completeness is made</a:t>
            </a:r>
            <a:endParaRPr sz="10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9900"/>
              </a:buClr>
              <a:buSzPts val="1700"/>
              <a:buChar char="●"/>
            </a:pPr>
            <a:r>
              <a:rPr lang="en" sz="1700">
                <a:solidFill>
                  <a:srgbClr val="FF9900"/>
                </a:solidFill>
              </a:rPr>
              <a:t>Week 1: NLP &amp; NN Basics</a:t>
            </a:r>
            <a:endParaRPr sz="1700">
              <a:solidFill>
                <a:srgbClr val="FF9900"/>
              </a:solidFill>
            </a:endParaRPr>
          </a:p>
          <a:p>
            <a:pPr indent="-336550" lvl="0" marL="457200" rtl="0" algn="l">
              <a:spcBef>
                <a:spcPts val="0"/>
              </a:spcBef>
              <a:spcAft>
                <a:spcPts val="0"/>
              </a:spcAft>
              <a:buClr>
                <a:srgbClr val="000000"/>
              </a:buClr>
              <a:buSzPts val="1700"/>
              <a:buChar char="●"/>
            </a:pPr>
            <a:r>
              <a:rPr lang="en" sz="1700">
                <a:solidFill>
                  <a:srgbClr val="000000"/>
                </a:solidFill>
              </a:rPr>
              <a:t>Week 2: NN Basics &amp; Training</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Week 3: Classification &amp; Sentiment</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Week 4: Part of Speech + Parsing</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Week 5: Convolutional Neural Networks (CNNs)</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Week 6 - 7: Language Models</a:t>
            </a:r>
            <a:endParaRPr sz="1700">
              <a:solidFill>
                <a:srgbClr val="0000FF"/>
              </a:solidFill>
            </a:endParaRPr>
          </a:p>
          <a:p>
            <a:pPr indent="-336550" lvl="0" marL="457200" rtl="0" algn="l">
              <a:spcBef>
                <a:spcPts val="0"/>
              </a:spcBef>
              <a:spcAft>
                <a:spcPts val="0"/>
              </a:spcAft>
              <a:buSzPts val="1700"/>
              <a:buChar char="●"/>
            </a:pPr>
            <a:r>
              <a:rPr lang="en" sz="1700"/>
              <a:t>Week 8: Machine Translation</a:t>
            </a:r>
            <a:endParaRPr sz="1700"/>
          </a:p>
          <a:p>
            <a:pPr indent="-336550" lvl="0" marL="457200" rtl="0" algn="l">
              <a:spcBef>
                <a:spcPts val="0"/>
              </a:spcBef>
              <a:spcAft>
                <a:spcPts val="0"/>
              </a:spcAft>
              <a:buSzPts val="1700"/>
              <a:buChar char="●"/>
            </a:pPr>
            <a:r>
              <a:rPr lang="en" sz="1700"/>
              <a:t>Week 9: Advanced MT: Transformers &amp; Transfer Learning</a:t>
            </a:r>
            <a:endParaRPr sz="1700"/>
          </a:p>
          <a:p>
            <a:pPr indent="-336550" lvl="0" marL="457200" rtl="0" algn="l">
              <a:spcBef>
                <a:spcPts val="0"/>
              </a:spcBef>
              <a:spcAft>
                <a:spcPts val="0"/>
              </a:spcAft>
              <a:buSzPts val="1700"/>
              <a:buChar char="●"/>
            </a:pPr>
            <a:r>
              <a:rPr lang="en" sz="1700"/>
              <a:t>Week 10: Summarization</a:t>
            </a:r>
            <a:endParaRPr sz="1700"/>
          </a:p>
          <a:p>
            <a:pPr indent="-336550" lvl="0" marL="457200" rtl="0" algn="l">
              <a:spcBef>
                <a:spcPts val="0"/>
              </a:spcBef>
              <a:spcAft>
                <a:spcPts val="0"/>
              </a:spcAft>
              <a:buSzPts val="1700"/>
              <a:buChar char="●"/>
            </a:pPr>
            <a:r>
              <a:rPr lang="en" sz="1700"/>
              <a:t>Week 11: Entities/Information Extraction</a:t>
            </a:r>
            <a:endParaRPr sz="1700"/>
          </a:p>
          <a:p>
            <a:pPr indent="-336550" lvl="0" marL="457200" rtl="0" algn="l">
              <a:spcBef>
                <a:spcPts val="0"/>
              </a:spcBef>
              <a:spcAft>
                <a:spcPts val="0"/>
              </a:spcAft>
              <a:buSzPts val="1700"/>
              <a:buChar char="●"/>
            </a:pPr>
            <a:r>
              <a:rPr lang="en" sz="1700"/>
              <a:t>Week 12: Document Classification</a:t>
            </a:r>
            <a:endParaRPr sz="1700"/>
          </a:p>
          <a:p>
            <a:pPr indent="-336550" lvl="0" marL="457200" rtl="0" algn="l">
              <a:spcBef>
                <a:spcPts val="0"/>
              </a:spcBef>
              <a:spcAft>
                <a:spcPts val="0"/>
              </a:spcAft>
              <a:buSzPts val="1700"/>
              <a:buChar char="●"/>
            </a:pPr>
            <a:r>
              <a:rPr lang="en" sz="1700"/>
              <a:t>Week 13: Information Retrieval </a:t>
            </a:r>
            <a:r>
              <a:rPr lang="en" sz="1700"/>
              <a:t> </a:t>
            </a:r>
            <a:endParaRPr sz="1700"/>
          </a:p>
          <a:p>
            <a:pPr indent="0" lvl="0" marL="457200" rtl="0" algn="l">
              <a:spcBef>
                <a:spcPts val="1600"/>
              </a:spcBef>
              <a:spcAft>
                <a:spcPts val="1600"/>
              </a:spcAft>
              <a:buNone/>
            </a:pPr>
            <a:r>
              <a:t/>
            </a:r>
            <a:endParaRPr>
              <a:solidFill>
                <a:srgbClr val="38761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Canonical Approach</a:t>
            </a:r>
            <a:endParaRPr/>
          </a:p>
        </p:txBody>
      </p:sp>
      <p:sp>
        <p:nvSpPr>
          <p:cNvPr id="180" name="Google Shape;180;p32"/>
          <p:cNvSpPr txBox="1"/>
          <p:nvPr>
            <p:ph idx="1" type="body"/>
          </p:nvPr>
        </p:nvSpPr>
        <p:spPr>
          <a:xfrm>
            <a:off x="311700" y="1225225"/>
            <a:ext cx="49911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Understand problem structure and define exact task </a:t>
            </a:r>
            <a:br>
              <a:rPr lang="en" sz="600"/>
            </a:br>
            <a:endParaRPr sz="600"/>
          </a:p>
          <a:p>
            <a:pPr indent="-342900" lvl="0" marL="457200" rtl="0" algn="l">
              <a:spcBef>
                <a:spcPts val="0"/>
              </a:spcBef>
              <a:spcAft>
                <a:spcPts val="0"/>
              </a:spcAft>
              <a:buSzPts val="1800"/>
              <a:buAutoNum type="arabicPeriod"/>
            </a:pPr>
            <a:r>
              <a:rPr lang="en"/>
              <a:t>Decide on the model</a:t>
            </a:r>
            <a:endParaRPr/>
          </a:p>
          <a:p>
            <a:pPr indent="-317500" lvl="1" marL="914400" rtl="0" algn="l">
              <a:spcBef>
                <a:spcPts val="0"/>
              </a:spcBef>
              <a:spcAft>
                <a:spcPts val="0"/>
              </a:spcAft>
              <a:buSzPts val="1400"/>
              <a:buAutoNum type="alphaLcPeriod"/>
            </a:pPr>
            <a:r>
              <a:rPr lang="en"/>
              <a:t>Identify proper text representation</a:t>
            </a:r>
            <a:endParaRPr/>
          </a:p>
          <a:p>
            <a:pPr indent="-317500" lvl="2" marL="1371600" rtl="0" algn="l">
              <a:spcBef>
                <a:spcPts val="0"/>
              </a:spcBef>
              <a:spcAft>
                <a:spcPts val="0"/>
              </a:spcAft>
              <a:buSzPts val="1400"/>
              <a:buAutoNum type="romanLcPeriod"/>
            </a:pPr>
            <a:r>
              <a:rPr lang="en"/>
              <a:t>Words as strings</a:t>
            </a:r>
            <a:endParaRPr/>
          </a:p>
          <a:p>
            <a:pPr indent="-317500" lvl="2" marL="1371600" rtl="0" algn="l">
              <a:spcBef>
                <a:spcPts val="0"/>
              </a:spcBef>
              <a:spcAft>
                <a:spcPts val="0"/>
              </a:spcAft>
              <a:buSzPts val="1400"/>
              <a:buAutoNum type="romanLcPeriod"/>
            </a:pPr>
            <a:r>
              <a:rPr lang="en"/>
              <a:t>Words as one hot vectors</a:t>
            </a:r>
            <a:endParaRPr/>
          </a:p>
          <a:p>
            <a:pPr indent="-317500" lvl="2" marL="1371600" rtl="0" algn="l">
              <a:spcBef>
                <a:spcPts val="0"/>
              </a:spcBef>
              <a:spcAft>
                <a:spcPts val="0"/>
              </a:spcAft>
              <a:buSzPts val="1400"/>
              <a:buAutoNum type="romanLcPeriod"/>
            </a:pPr>
            <a:r>
              <a:rPr lang="en"/>
              <a:t>Words as dense low dimension vectors</a:t>
            </a:r>
            <a:endParaRPr/>
          </a:p>
          <a:p>
            <a:pPr indent="-317500" lvl="1" marL="914400" rtl="0" algn="l">
              <a:spcBef>
                <a:spcPts val="0"/>
              </a:spcBef>
              <a:spcAft>
                <a:spcPts val="0"/>
              </a:spcAft>
              <a:buSzPts val="1400"/>
              <a:buAutoNum type="alphaLcPeriod"/>
            </a:pPr>
            <a:r>
              <a:rPr lang="en"/>
              <a:t>Think about how to best deal with sequential nature of text</a:t>
            </a:r>
            <a:endParaRPr/>
          </a:p>
          <a:p>
            <a:pPr indent="-317500" lvl="1" marL="914400" rtl="0" algn="l">
              <a:spcBef>
                <a:spcPts val="0"/>
              </a:spcBef>
              <a:spcAft>
                <a:spcPts val="0"/>
              </a:spcAft>
              <a:buSzPts val="1400"/>
              <a:buAutoNum type="alphaLcPeriod"/>
            </a:pPr>
            <a:r>
              <a:rPr lang="en"/>
              <a:t>Define architecture and layers etc.</a:t>
            </a:r>
            <a:endParaRPr/>
          </a:p>
          <a:p>
            <a:pPr indent="-317500" lvl="1" marL="914400" rtl="0" algn="l">
              <a:spcBef>
                <a:spcPts val="0"/>
              </a:spcBef>
              <a:spcAft>
                <a:spcPts val="0"/>
              </a:spcAft>
              <a:buSzPts val="1400"/>
              <a:buAutoNum type="alphaLcPeriod"/>
            </a:pPr>
            <a:r>
              <a:rPr lang="en"/>
              <a:t>Ensure model output models the task (usually some probability distribution) </a:t>
            </a:r>
            <a:br>
              <a:rPr lang="en" sz="600"/>
            </a:br>
            <a:endParaRPr sz="600"/>
          </a:p>
          <a:p>
            <a:pPr indent="-342900" lvl="0" marL="457200" rtl="0" algn="l">
              <a:spcBef>
                <a:spcPts val="0"/>
              </a:spcBef>
              <a:spcAft>
                <a:spcPts val="0"/>
              </a:spcAft>
              <a:buSzPts val="1800"/>
              <a:buAutoNum type="arabicPeriod"/>
            </a:pPr>
            <a:r>
              <a:rPr lang="en"/>
              <a:t>Crank the ML machine...</a:t>
            </a:r>
            <a:endParaRPr/>
          </a:p>
        </p:txBody>
      </p:sp>
      <p:sp>
        <p:nvSpPr>
          <p:cNvPr id="181" name="Google Shape;181;p32"/>
          <p:cNvSpPr txBox="1"/>
          <p:nvPr/>
        </p:nvSpPr>
        <p:spPr>
          <a:xfrm>
            <a:off x="6088856" y="4025382"/>
            <a:ext cx="25470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“I really enjoyed this movie!”</a:t>
            </a:r>
            <a:endParaRPr>
              <a:latin typeface="Open Sans"/>
              <a:ea typeface="Open Sans"/>
              <a:cs typeface="Open Sans"/>
              <a:sym typeface="Open Sans"/>
            </a:endParaRPr>
          </a:p>
        </p:txBody>
      </p:sp>
      <p:sp>
        <p:nvSpPr>
          <p:cNvPr id="182" name="Google Shape;182;p32"/>
          <p:cNvSpPr/>
          <p:nvPr/>
        </p:nvSpPr>
        <p:spPr>
          <a:xfrm>
            <a:off x="6489750" y="2632350"/>
            <a:ext cx="1751100" cy="9750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Model</a:t>
            </a:r>
            <a:endParaRPr>
              <a:solidFill>
                <a:srgbClr val="FFFFFF"/>
              </a:solidFill>
            </a:endParaRPr>
          </a:p>
          <a:p>
            <a:pPr indent="0" lvl="0" marL="0" rtl="0" algn="ctr">
              <a:spcBef>
                <a:spcPts val="0"/>
              </a:spcBef>
              <a:spcAft>
                <a:spcPts val="0"/>
              </a:spcAft>
              <a:buNone/>
            </a:pPr>
            <a:r>
              <a:rPr lang="en">
                <a:solidFill>
                  <a:srgbClr val="FFFFFF"/>
                </a:solidFill>
              </a:rPr>
              <a:t>(usually some NN architecture)</a:t>
            </a:r>
            <a:endParaRPr>
              <a:solidFill>
                <a:srgbClr val="FFFFFF"/>
              </a:solidFill>
            </a:endParaRPr>
          </a:p>
        </p:txBody>
      </p:sp>
      <p:sp>
        <p:nvSpPr>
          <p:cNvPr id="183" name="Google Shape;183;p32"/>
          <p:cNvSpPr/>
          <p:nvPr/>
        </p:nvSpPr>
        <p:spPr>
          <a:xfrm rot="-5400000">
            <a:off x="7171650" y="2239850"/>
            <a:ext cx="387300" cy="198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2"/>
          <p:cNvSpPr txBox="1"/>
          <p:nvPr/>
        </p:nvSpPr>
        <p:spPr>
          <a:xfrm>
            <a:off x="6016900" y="577025"/>
            <a:ext cx="2606700" cy="5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Probability distribution of predictions</a:t>
            </a:r>
            <a:endParaRPr>
              <a:latin typeface="Open Sans"/>
              <a:ea typeface="Open Sans"/>
              <a:cs typeface="Open Sans"/>
              <a:sym typeface="Open Sans"/>
            </a:endParaRPr>
          </a:p>
        </p:txBody>
      </p:sp>
      <p:sp>
        <p:nvSpPr>
          <p:cNvPr id="185" name="Google Shape;185;p32"/>
          <p:cNvSpPr txBox="1"/>
          <p:nvPr/>
        </p:nvSpPr>
        <p:spPr>
          <a:xfrm>
            <a:off x="5967391" y="1800396"/>
            <a:ext cx="2816700" cy="2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positive    neutral  negative</a:t>
            </a:r>
            <a:endParaRPr sz="1100">
              <a:latin typeface="Open Sans"/>
              <a:ea typeface="Open Sans"/>
              <a:cs typeface="Open Sans"/>
              <a:sym typeface="Open Sans"/>
            </a:endParaRPr>
          </a:p>
        </p:txBody>
      </p:sp>
      <p:sp>
        <p:nvSpPr>
          <p:cNvPr id="186" name="Google Shape;186;p32"/>
          <p:cNvSpPr/>
          <p:nvPr/>
        </p:nvSpPr>
        <p:spPr>
          <a:xfrm>
            <a:off x="6705447" y="1303100"/>
            <a:ext cx="99600" cy="5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2"/>
          <p:cNvSpPr/>
          <p:nvPr/>
        </p:nvSpPr>
        <p:spPr>
          <a:xfrm>
            <a:off x="7334947" y="1638500"/>
            <a:ext cx="99600" cy="20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2"/>
          <p:cNvSpPr/>
          <p:nvPr/>
        </p:nvSpPr>
        <p:spPr>
          <a:xfrm>
            <a:off x="7888248" y="1701200"/>
            <a:ext cx="99600" cy="13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p:nvPr/>
        </p:nvSpPr>
        <p:spPr>
          <a:xfrm>
            <a:off x="6377147" y="1193625"/>
            <a:ext cx="1950000" cy="905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p:nvPr/>
        </p:nvSpPr>
        <p:spPr>
          <a:xfrm rot="-5400000">
            <a:off x="7171650" y="3768575"/>
            <a:ext cx="387300" cy="198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this class we will...</a:t>
            </a:r>
            <a:endParaRPr/>
          </a:p>
        </p:txBody>
      </p:sp>
      <p:sp>
        <p:nvSpPr>
          <p:cNvPr id="196" name="Google Shape;196;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Learn about network architectures, and </a:t>
            </a:r>
            <a:br>
              <a:rPr lang="en"/>
            </a:br>
            <a:endParaRPr/>
          </a:p>
          <a:p>
            <a:pPr indent="-342900" lvl="0" marL="457200" rtl="0" algn="l">
              <a:spcBef>
                <a:spcPts val="0"/>
              </a:spcBef>
              <a:spcAft>
                <a:spcPts val="0"/>
              </a:spcAft>
              <a:buSzPts val="1800"/>
              <a:buAutoNum type="arabicPeriod"/>
            </a:pPr>
            <a:r>
              <a:rPr lang="en"/>
              <a:t>Learn about NLP tasks and their problem structures, and</a:t>
            </a:r>
            <a:br>
              <a:rPr lang="en"/>
            </a:br>
            <a:endParaRPr/>
          </a:p>
          <a:p>
            <a:pPr indent="-342900" lvl="0" marL="457200" rtl="0" algn="l">
              <a:spcBef>
                <a:spcPts val="0"/>
              </a:spcBef>
              <a:spcAft>
                <a:spcPts val="0"/>
              </a:spcAft>
              <a:buSzPts val="1800"/>
              <a:buAutoNum type="arabicPeriod"/>
            </a:pPr>
            <a:r>
              <a:rPr lang="en"/>
              <a:t>You will do a project that requires you to address an NLP task (and associated data set) with a particular network architecture and a specific problem structure</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 for NLP Tasks</a:t>
            </a:r>
            <a:endParaRPr/>
          </a:p>
        </p:txBody>
      </p:sp>
      <p:sp>
        <p:nvSpPr>
          <p:cNvPr id="202" name="Google Shape;202;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NLP Progress</a:t>
            </a:r>
            <a:r>
              <a:rPr lang="en"/>
              <a:t> - list of NLP tasks and state of the art (SOTA) metrics</a:t>
            </a:r>
            <a:endParaRPr/>
          </a:p>
          <a:p>
            <a:pPr indent="0" lvl="0" marL="0" rtl="0" algn="l">
              <a:spcBef>
                <a:spcPts val="1600"/>
              </a:spcBef>
              <a:spcAft>
                <a:spcPts val="0"/>
              </a:spcAft>
              <a:buNone/>
            </a:pPr>
            <a:r>
              <a:rPr lang="en" u="sng">
                <a:solidFill>
                  <a:schemeClr val="hlink"/>
                </a:solidFill>
                <a:hlinkClick r:id="rId4"/>
              </a:rPr>
              <a:t>NLP Decathlon</a:t>
            </a:r>
            <a:r>
              <a:rPr lang="en"/>
              <a:t> - ten standard tasks described and recast as Q &amp; A</a:t>
            </a:r>
            <a:endParaRPr/>
          </a:p>
          <a:p>
            <a:pPr indent="0" lvl="0" marL="0" rtl="0" algn="l">
              <a:spcBef>
                <a:spcPts val="1600"/>
              </a:spcBef>
              <a:spcAft>
                <a:spcPts val="0"/>
              </a:spcAft>
              <a:buNone/>
            </a:pPr>
            <a:r>
              <a:rPr lang="en" u="sng">
                <a:solidFill>
                  <a:schemeClr val="hlink"/>
                </a:solidFill>
                <a:hlinkClick r:id="rId5"/>
              </a:rPr>
              <a:t>Glue</a:t>
            </a:r>
            <a:r>
              <a:rPr lang="en"/>
              <a:t> - a set of standard tasks with a common scoring framework</a:t>
            </a:r>
            <a:endParaRPr/>
          </a:p>
          <a:p>
            <a:pPr indent="0" lvl="0" marL="0" rtl="0" algn="l">
              <a:spcBef>
                <a:spcPts val="1600"/>
              </a:spcBef>
              <a:spcAft>
                <a:spcPts val="1600"/>
              </a:spcAft>
              <a:buNone/>
            </a:pPr>
            <a:r>
              <a:rPr lang="en" u="sng">
                <a:solidFill>
                  <a:schemeClr val="hlink"/>
                </a:solidFill>
                <a:hlinkClick r:id="rId6"/>
              </a:rPr>
              <a:t>Super Glue</a:t>
            </a:r>
            <a:r>
              <a:rPr lang="en"/>
              <a:t> - additional tasks that are “harder”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a:t>
            </a:r>
            <a:r>
              <a:rPr lang="en"/>
              <a:t> Learning and Simple Neural Nets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TensorFlow playground: </a:t>
            </a:r>
            <a:r>
              <a:rPr lang="en" u="sng">
                <a:solidFill>
                  <a:schemeClr val="hlink"/>
                </a:solidFill>
                <a:hlinkClick r:id="rId3"/>
              </a:rPr>
              <a:t>http://playground.tensorflow.org/</a:t>
            </a:r>
            <a:r>
              <a:rPr lang="en"/>
              <a:t> </a:t>
            </a:r>
            <a:endParaRPr/>
          </a:p>
        </p:txBody>
      </p:sp>
      <p:pic>
        <p:nvPicPr>
          <p:cNvPr descr="7QK91KTzRm6.png" id="213" name="Google Shape;213;p36"/>
          <p:cNvPicPr preferRelativeResize="0"/>
          <p:nvPr/>
        </p:nvPicPr>
        <p:blipFill rotWithShape="1">
          <a:blip r:embed="rId4">
            <a:alphaModFix/>
          </a:blip>
          <a:srcRect b="0" l="13859" r="0" t="0"/>
          <a:stretch/>
        </p:blipFill>
        <p:spPr>
          <a:xfrm>
            <a:off x="633562" y="343975"/>
            <a:ext cx="7876875" cy="38749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Mathematical V</a:t>
            </a:r>
            <a:r>
              <a:rPr lang="en"/>
              <a:t>iew of a fully connected neural network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302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Networks and Matrices</a:t>
            </a:r>
            <a:endParaRPr/>
          </a:p>
        </p:txBody>
      </p:sp>
      <p:grpSp>
        <p:nvGrpSpPr>
          <p:cNvPr id="224" name="Google Shape;224;p38"/>
          <p:cNvGrpSpPr/>
          <p:nvPr/>
        </p:nvGrpSpPr>
        <p:grpSpPr>
          <a:xfrm>
            <a:off x="4391975" y="302150"/>
            <a:ext cx="4240507" cy="1806881"/>
            <a:chOff x="4471850" y="371025"/>
            <a:chExt cx="4240507" cy="1806881"/>
          </a:xfrm>
        </p:grpSpPr>
        <p:sp>
          <p:nvSpPr>
            <p:cNvPr id="225" name="Google Shape;225;p38"/>
            <p:cNvSpPr/>
            <p:nvPr/>
          </p:nvSpPr>
          <p:spPr>
            <a:xfrm>
              <a:off x="4471850" y="723108"/>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226" name="Google Shape;226;p38"/>
            <p:cNvSpPr/>
            <p:nvPr/>
          </p:nvSpPr>
          <p:spPr>
            <a:xfrm>
              <a:off x="4471850" y="1621750"/>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227" name="Google Shape;227;p38"/>
            <p:cNvSpPr/>
            <p:nvPr/>
          </p:nvSpPr>
          <p:spPr>
            <a:xfrm>
              <a:off x="5716068" y="37102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228" name="Google Shape;228;p38"/>
            <p:cNvCxnSpPr>
              <a:stCxn id="225" idx="6"/>
              <a:endCxn id="227" idx="2"/>
            </p:cNvCxnSpPr>
            <p:nvPr/>
          </p:nvCxnSpPr>
          <p:spPr>
            <a:xfrm flipH="1" rot="10800000">
              <a:off x="4872950" y="570408"/>
              <a:ext cx="843000" cy="35220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38"/>
            <p:cNvCxnSpPr>
              <a:stCxn id="226" idx="6"/>
              <a:endCxn id="227" idx="2"/>
            </p:cNvCxnSpPr>
            <p:nvPr/>
          </p:nvCxnSpPr>
          <p:spPr>
            <a:xfrm flipH="1" rot="10800000">
              <a:off x="4872950" y="570550"/>
              <a:ext cx="843000" cy="1250700"/>
            </a:xfrm>
            <a:prstGeom prst="straightConnector1">
              <a:avLst/>
            </a:prstGeom>
            <a:noFill/>
            <a:ln cap="flat" cmpd="sng" w="9525">
              <a:solidFill>
                <a:schemeClr val="dk2"/>
              </a:solidFill>
              <a:prstDash val="solid"/>
              <a:round/>
              <a:headEnd len="med" w="med" type="none"/>
              <a:tailEnd len="med" w="med" type="triangle"/>
            </a:ln>
          </p:spPr>
        </p:cxnSp>
        <p:cxnSp>
          <p:nvCxnSpPr>
            <p:cNvPr id="230" name="Google Shape;230;p38"/>
            <p:cNvCxnSpPr>
              <a:stCxn id="227" idx="6"/>
              <a:endCxn id="231" idx="2"/>
            </p:cNvCxnSpPr>
            <p:nvPr/>
          </p:nvCxnSpPr>
          <p:spPr>
            <a:xfrm>
              <a:off x="6117168" y="570525"/>
              <a:ext cx="949800" cy="381000"/>
            </a:xfrm>
            <a:prstGeom prst="straightConnector1">
              <a:avLst/>
            </a:prstGeom>
            <a:noFill/>
            <a:ln cap="flat" cmpd="sng" w="9525">
              <a:solidFill>
                <a:schemeClr val="dk2"/>
              </a:solidFill>
              <a:prstDash val="solid"/>
              <a:round/>
              <a:headEnd len="med" w="med" type="none"/>
              <a:tailEnd len="med" w="med" type="triangle"/>
            </a:ln>
          </p:spPr>
        </p:cxnSp>
        <p:sp>
          <p:nvSpPr>
            <p:cNvPr id="232" name="Google Shape;232;p38"/>
            <p:cNvSpPr/>
            <p:nvPr/>
          </p:nvSpPr>
          <p:spPr>
            <a:xfrm>
              <a:off x="5716068" y="107496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233" name="Google Shape;233;p38"/>
            <p:cNvCxnSpPr>
              <a:stCxn id="225" idx="6"/>
              <a:endCxn id="232" idx="2"/>
            </p:cNvCxnSpPr>
            <p:nvPr/>
          </p:nvCxnSpPr>
          <p:spPr>
            <a:xfrm>
              <a:off x="4872950" y="922608"/>
              <a:ext cx="843000" cy="3519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38"/>
            <p:cNvCxnSpPr>
              <a:stCxn id="226" idx="6"/>
              <a:endCxn id="232" idx="2"/>
            </p:cNvCxnSpPr>
            <p:nvPr/>
          </p:nvCxnSpPr>
          <p:spPr>
            <a:xfrm flipH="1" rot="10800000">
              <a:off x="4872950" y="1274350"/>
              <a:ext cx="843000" cy="546900"/>
            </a:xfrm>
            <a:prstGeom prst="straightConnector1">
              <a:avLst/>
            </a:prstGeom>
            <a:noFill/>
            <a:ln cap="flat" cmpd="sng" w="9525">
              <a:solidFill>
                <a:schemeClr val="dk2"/>
              </a:solidFill>
              <a:prstDash val="solid"/>
              <a:round/>
              <a:headEnd len="med" w="med" type="none"/>
              <a:tailEnd len="med" w="med" type="triangle"/>
            </a:ln>
          </p:spPr>
        </p:cxnSp>
        <p:sp>
          <p:nvSpPr>
            <p:cNvPr id="235" name="Google Shape;235;p38"/>
            <p:cNvSpPr/>
            <p:nvPr/>
          </p:nvSpPr>
          <p:spPr>
            <a:xfrm>
              <a:off x="5716068" y="1778906"/>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236" name="Google Shape;236;p38"/>
            <p:cNvCxnSpPr>
              <a:endCxn id="235" idx="2"/>
            </p:cNvCxnSpPr>
            <p:nvPr/>
          </p:nvCxnSpPr>
          <p:spPr>
            <a:xfrm>
              <a:off x="4872768" y="922706"/>
              <a:ext cx="843300" cy="10557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38"/>
            <p:cNvCxnSpPr>
              <a:endCxn id="235" idx="2"/>
            </p:cNvCxnSpPr>
            <p:nvPr/>
          </p:nvCxnSpPr>
          <p:spPr>
            <a:xfrm>
              <a:off x="4872768" y="1821206"/>
              <a:ext cx="843300" cy="15720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38"/>
            <p:cNvCxnSpPr>
              <a:stCxn id="227" idx="6"/>
              <a:endCxn id="239" idx="2"/>
            </p:cNvCxnSpPr>
            <p:nvPr/>
          </p:nvCxnSpPr>
          <p:spPr>
            <a:xfrm>
              <a:off x="6117168" y="570525"/>
              <a:ext cx="949800" cy="1115700"/>
            </a:xfrm>
            <a:prstGeom prst="straightConnector1">
              <a:avLst/>
            </a:prstGeom>
            <a:noFill/>
            <a:ln cap="flat" cmpd="sng" w="9525">
              <a:solidFill>
                <a:srgbClr val="B7B7B7"/>
              </a:solidFill>
              <a:prstDash val="solid"/>
              <a:round/>
              <a:headEnd len="med" w="med" type="none"/>
              <a:tailEnd len="med" w="med" type="triangle"/>
            </a:ln>
          </p:spPr>
        </p:cxnSp>
        <p:cxnSp>
          <p:nvCxnSpPr>
            <p:cNvPr id="240" name="Google Shape;240;p38"/>
            <p:cNvCxnSpPr>
              <a:stCxn id="235" idx="6"/>
              <a:endCxn id="239" idx="2"/>
            </p:cNvCxnSpPr>
            <p:nvPr/>
          </p:nvCxnSpPr>
          <p:spPr>
            <a:xfrm flipH="1" rot="10800000">
              <a:off x="6117168" y="1686206"/>
              <a:ext cx="949800" cy="2922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38"/>
            <p:cNvCxnSpPr>
              <a:stCxn id="232" idx="6"/>
              <a:endCxn id="231" idx="2"/>
            </p:cNvCxnSpPr>
            <p:nvPr/>
          </p:nvCxnSpPr>
          <p:spPr>
            <a:xfrm flipH="1" rot="10800000">
              <a:off x="6117168" y="951365"/>
              <a:ext cx="949800" cy="323100"/>
            </a:xfrm>
            <a:prstGeom prst="straightConnector1">
              <a:avLst/>
            </a:prstGeom>
            <a:noFill/>
            <a:ln cap="flat" cmpd="sng" w="9525">
              <a:solidFill>
                <a:srgbClr val="B7B7B7"/>
              </a:solidFill>
              <a:prstDash val="solid"/>
              <a:round/>
              <a:headEnd len="med" w="med" type="none"/>
              <a:tailEnd len="med" w="med" type="triangle"/>
            </a:ln>
          </p:spPr>
        </p:cxnSp>
        <p:cxnSp>
          <p:nvCxnSpPr>
            <p:cNvPr id="242" name="Google Shape;242;p38"/>
            <p:cNvCxnSpPr>
              <a:stCxn id="235" idx="6"/>
              <a:endCxn id="231" idx="2"/>
            </p:cNvCxnSpPr>
            <p:nvPr/>
          </p:nvCxnSpPr>
          <p:spPr>
            <a:xfrm flipH="1" rot="10800000">
              <a:off x="6117168" y="951506"/>
              <a:ext cx="949800" cy="1026900"/>
            </a:xfrm>
            <a:prstGeom prst="straightConnector1">
              <a:avLst/>
            </a:prstGeom>
            <a:noFill/>
            <a:ln cap="flat" cmpd="sng" w="9525">
              <a:solidFill>
                <a:srgbClr val="B7B7B7"/>
              </a:solidFill>
              <a:prstDash val="solid"/>
              <a:round/>
              <a:headEnd len="med" w="med" type="none"/>
              <a:tailEnd len="med" w="med" type="triangle"/>
            </a:ln>
          </p:spPr>
        </p:cxnSp>
        <p:sp>
          <p:nvSpPr>
            <p:cNvPr id="231" name="Google Shape;231;p38"/>
            <p:cNvSpPr/>
            <p:nvPr/>
          </p:nvSpPr>
          <p:spPr>
            <a:xfrm>
              <a:off x="7067019" y="752000"/>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239" name="Google Shape;239;p38"/>
            <p:cNvSpPr/>
            <p:nvPr/>
          </p:nvSpPr>
          <p:spPr>
            <a:xfrm>
              <a:off x="7067011" y="1486733"/>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243" name="Google Shape;243;p38"/>
            <p:cNvSpPr/>
            <p:nvPr/>
          </p:nvSpPr>
          <p:spPr>
            <a:xfrm>
              <a:off x="8311257" y="723023"/>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sp>
          <p:nvSpPr>
            <p:cNvPr id="244" name="Google Shape;244;p38"/>
            <p:cNvSpPr/>
            <p:nvPr/>
          </p:nvSpPr>
          <p:spPr>
            <a:xfrm>
              <a:off x="8311200" y="1457731"/>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cxnSp>
          <p:nvCxnSpPr>
            <p:cNvPr id="245" name="Google Shape;245;p38"/>
            <p:cNvCxnSpPr>
              <a:stCxn id="231" idx="6"/>
              <a:endCxn id="243" idx="2"/>
            </p:cNvCxnSpPr>
            <p:nvPr/>
          </p:nvCxnSpPr>
          <p:spPr>
            <a:xfrm flipH="1" rot="10800000">
              <a:off x="7468119" y="922400"/>
              <a:ext cx="843000" cy="291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38"/>
            <p:cNvCxnSpPr>
              <a:stCxn id="231" idx="6"/>
              <a:endCxn id="244" idx="2"/>
            </p:cNvCxnSpPr>
            <p:nvPr/>
          </p:nvCxnSpPr>
          <p:spPr>
            <a:xfrm>
              <a:off x="7468119" y="951500"/>
              <a:ext cx="843000" cy="7056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38"/>
            <p:cNvCxnSpPr>
              <a:stCxn id="239" idx="6"/>
              <a:endCxn id="243" idx="2"/>
            </p:cNvCxnSpPr>
            <p:nvPr/>
          </p:nvCxnSpPr>
          <p:spPr>
            <a:xfrm flipH="1" rot="10800000">
              <a:off x="7468111" y="922433"/>
              <a:ext cx="843000" cy="7638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38"/>
            <p:cNvCxnSpPr>
              <a:stCxn id="239" idx="6"/>
              <a:endCxn id="244" idx="2"/>
            </p:cNvCxnSpPr>
            <p:nvPr/>
          </p:nvCxnSpPr>
          <p:spPr>
            <a:xfrm flipH="1" rot="10800000">
              <a:off x="7468111" y="1657133"/>
              <a:ext cx="843000" cy="29100"/>
            </a:xfrm>
            <a:prstGeom prst="straightConnector1">
              <a:avLst/>
            </a:prstGeom>
            <a:noFill/>
            <a:ln cap="flat" cmpd="sng" w="9525">
              <a:solidFill>
                <a:schemeClr val="dk2"/>
              </a:solidFill>
              <a:prstDash val="solid"/>
              <a:round/>
              <a:headEnd len="med" w="med" type="none"/>
              <a:tailEnd len="med" w="med" type="triangle"/>
            </a:ln>
          </p:spPr>
        </p:cxnSp>
      </p:grpSp>
      <p:sp>
        <p:nvSpPr>
          <p:cNvPr id="249" name="Google Shape;249;p38"/>
          <p:cNvSpPr/>
          <p:nvPr/>
        </p:nvSpPr>
        <p:spPr>
          <a:xfrm>
            <a:off x="3201902" y="2811250"/>
            <a:ext cx="2700600" cy="1772700"/>
          </a:xfrm>
          <a:prstGeom prst="roundRect">
            <a:avLst>
              <a:gd fmla="val 16667" name="adj"/>
            </a:avLst>
          </a:prstGeom>
          <a:solidFill>
            <a:srgbClr val="CFE2F3">
              <a:alpha val="11170"/>
            </a:srgbClr>
          </a:solid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txBox="1"/>
          <p:nvPr/>
        </p:nvSpPr>
        <p:spPr>
          <a:xfrm>
            <a:off x="4363638" y="4104965"/>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pen Sans"/>
                <a:ea typeface="Open Sans"/>
                <a:cs typeface="Open Sans"/>
                <a:sym typeface="Open Sans"/>
              </a:rPr>
              <a:t>z</a:t>
            </a:r>
            <a:endParaRPr b="1" sz="2400">
              <a:latin typeface="Open Sans"/>
              <a:ea typeface="Open Sans"/>
              <a:cs typeface="Open Sans"/>
              <a:sym typeface="Open Sans"/>
            </a:endParaRPr>
          </a:p>
        </p:txBody>
      </p:sp>
      <p:sp>
        <p:nvSpPr>
          <p:cNvPr id="251" name="Google Shape;251;p38"/>
          <p:cNvSpPr txBox="1"/>
          <p:nvPr/>
        </p:nvSpPr>
        <p:spPr>
          <a:xfrm>
            <a:off x="5114213" y="3401829"/>
            <a:ext cx="944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relu(z)</a:t>
            </a:r>
            <a:endParaRPr>
              <a:latin typeface="Open Sans"/>
              <a:ea typeface="Open Sans"/>
              <a:cs typeface="Open Sans"/>
              <a:sym typeface="Open Sans"/>
            </a:endParaRPr>
          </a:p>
        </p:txBody>
      </p:sp>
      <p:sp>
        <p:nvSpPr>
          <p:cNvPr id="252" name="Google Shape;252;p38"/>
          <p:cNvSpPr txBox="1"/>
          <p:nvPr/>
        </p:nvSpPr>
        <p:spPr>
          <a:xfrm>
            <a:off x="3808475" y="3786725"/>
            <a:ext cx="431100" cy="221700"/>
          </a:xfrm>
          <a:prstGeom prst="rect">
            <a:avLst/>
          </a:prstGeom>
          <a:noFill/>
          <a:ln>
            <a:noFill/>
          </a:ln>
        </p:spPr>
        <p:txBody>
          <a:bodyPr anchorCtr="0" anchor="ctr" bIns="91425" lIns="91425" spcFirstLastPara="1" rIns="91425" wrap="square" tIns="91425">
            <a:noAutofit/>
          </a:bodyPr>
          <a:lstStyle/>
          <a:p>
            <a:pPr indent="-330200" lvl="0" marL="457200" rtl="0" algn="ctr">
              <a:spcBef>
                <a:spcPts val="0"/>
              </a:spcBef>
              <a:spcAft>
                <a:spcPts val="0"/>
              </a:spcAft>
              <a:buSzPts val="1600"/>
              <a:buFont typeface="Open Sans"/>
              <a:buChar char="+"/>
            </a:pPr>
            <a:r>
              <a:rPr b="1" lang="en" sz="1600">
                <a:latin typeface="Open Sans"/>
                <a:ea typeface="Open Sans"/>
                <a:cs typeface="Open Sans"/>
                <a:sym typeface="Open Sans"/>
              </a:rPr>
              <a:t>b</a:t>
            </a:r>
            <a:endParaRPr b="1" sz="1600">
              <a:latin typeface="Open Sans"/>
              <a:ea typeface="Open Sans"/>
              <a:cs typeface="Open Sans"/>
              <a:sym typeface="Open Sans"/>
            </a:endParaRPr>
          </a:p>
        </p:txBody>
      </p:sp>
      <p:sp>
        <p:nvSpPr>
          <p:cNvPr id="253" name="Google Shape;253;p38"/>
          <p:cNvSpPr txBox="1"/>
          <p:nvPr/>
        </p:nvSpPr>
        <p:spPr>
          <a:xfrm>
            <a:off x="3968050" y="4199050"/>
            <a:ext cx="3384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Open Sans"/>
                <a:ea typeface="Open Sans"/>
                <a:cs typeface="Open Sans"/>
                <a:sym typeface="Open Sans"/>
              </a:rPr>
              <a:t>=</a:t>
            </a:r>
            <a:endParaRPr b="1" sz="2400">
              <a:latin typeface="Open Sans"/>
              <a:ea typeface="Open Sans"/>
              <a:cs typeface="Open Sans"/>
              <a:sym typeface="Open Sans"/>
            </a:endParaRPr>
          </a:p>
        </p:txBody>
      </p:sp>
      <p:cxnSp>
        <p:nvCxnSpPr>
          <p:cNvPr id="254" name="Google Shape;254;p38"/>
          <p:cNvCxnSpPr>
            <a:stCxn id="232" idx="6"/>
            <a:endCxn id="239" idx="2"/>
          </p:cNvCxnSpPr>
          <p:nvPr/>
        </p:nvCxnSpPr>
        <p:spPr>
          <a:xfrm>
            <a:off x="6037293" y="1205590"/>
            <a:ext cx="949800" cy="411900"/>
          </a:xfrm>
          <a:prstGeom prst="straightConnector1">
            <a:avLst/>
          </a:prstGeom>
          <a:noFill/>
          <a:ln cap="flat" cmpd="sng" w="9525">
            <a:solidFill>
              <a:srgbClr val="B7B7B7"/>
            </a:solidFill>
            <a:prstDash val="solid"/>
            <a:round/>
            <a:headEnd len="med" w="med" type="none"/>
            <a:tailEnd len="med" w="med" type="triangle"/>
          </a:ln>
        </p:spPr>
      </p:cxnSp>
      <p:sp>
        <p:nvSpPr>
          <p:cNvPr id="255" name="Google Shape;255;p38"/>
          <p:cNvSpPr txBox="1"/>
          <p:nvPr/>
        </p:nvSpPr>
        <p:spPr>
          <a:xfrm>
            <a:off x="3202475" y="3242413"/>
            <a:ext cx="19479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pen Sans"/>
                <a:ea typeface="Open Sans"/>
                <a:cs typeface="Open Sans"/>
                <a:sym typeface="Open Sans"/>
              </a:rPr>
              <a:t>(w</a:t>
            </a:r>
            <a:r>
              <a:rPr b="1" baseline="-25000" lang="en" sz="1600">
                <a:latin typeface="Open Sans"/>
                <a:ea typeface="Open Sans"/>
                <a:cs typeface="Open Sans"/>
                <a:sym typeface="Open Sans"/>
              </a:rPr>
              <a:t>1</a:t>
            </a:r>
            <a:r>
              <a:rPr b="1" lang="en" sz="1600">
                <a:latin typeface="Open Sans"/>
                <a:ea typeface="Open Sans"/>
                <a:cs typeface="Open Sans"/>
                <a:sym typeface="Open Sans"/>
              </a:rPr>
              <a:t>*x</a:t>
            </a:r>
            <a:r>
              <a:rPr b="1" baseline="-25000" lang="en" sz="1600">
                <a:latin typeface="Open Sans"/>
                <a:ea typeface="Open Sans"/>
                <a:cs typeface="Open Sans"/>
                <a:sym typeface="Open Sans"/>
              </a:rPr>
              <a:t>1</a:t>
            </a:r>
            <a:r>
              <a:rPr b="1" lang="en" sz="1600">
                <a:latin typeface="Open Sans"/>
                <a:ea typeface="Open Sans"/>
                <a:cs typeface="Open Sans"/>
                <a:sym typeface="Open Sans"/>
              </a:rPr>
              <a:t>) + (w</a:t>
            </a:r>
            <a:r>
              <a:rPr b="1" baseline="-25000" lang="en" sz="1600">
                <a:latin typeface="Open Sans"/>
                <a:ea typeface="Open Sans"/>
                <a:cs typeface="Open Sans"/>
                <a:sym typeface="Open Sans"/>
              </a:rPr>
              <a:t>2</a:t>
            </a:r>
            <a:r>
              <a:rPr b="1" lang="en" sz="1600">
                <a:latin typeface="Open Sans"/>
                <a:ea typeface="Open Sans"/>
                <a:cs typeface="Open Sans"/>
                <a:sym typeface="Open Sans"/>
              </a:rPr>
              <a:t>*x</a:t>
            </a:r>
            <a:r>
              <a:rPr b="1" baseline="-25000" lang="en" sz="1600">
                <a:latin typeface="Open Sans"/>
                <a:ea typeface="Open Sans"/>
                <a:cs typeface="Open Sans"/>
                <a:sym typeface="Open Sans"/>
              </a:rPr>
              <a:t>2</a:t>
            </a:r>
            <a:r>
              <a:rPr b="1" lang="en" sz="1600">
                <a:latin typeface="Open Sans"/>
                <a:ea typeface="Open Sans"/>
                <a:cs typeface="Open Sans"/>
                <a:sym typeface="Open Sans"/>
              </a:rPr>
              <a:t>)</a:t>
            </a:r>
            <a:endParaRPr b="1" sz="1600">
              <a:latin typeface="Open Sans"/>
              <a:ea typeface="Open Sans"/>
              <a:cs typeface="Open Sans"/>
              <a:sym typeface="Open Sans"/>
            </a:endParaRPr>
          </a:p>
        </p:txBody>
      </p:sp>
      <p:sp>
        <p:nvSpPr>
          <p:cNvPr id="256" name="Google Shape;256;p38"/>
          <p:cNvSpPr txBox="1"/>
          <p:nvPr/>
        </p:nvSpPr>
        <p:spPr>
          <a:xfrm>
            <a:off x="478200" y="1429000"/>
            <a:ext cx="3627300" cy="409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Open Sans"/>
                <a:ea typeface="Open Sans"/>
                <a:cs typeface="Open Sans"/>
                <a:sym typeface="Open Sans"/>
              </a:rPr>
              <a:t>One Neuron (Unit)</a:t>
            </a:r>
            <a:endParaRPr b="1" sz="2700">
              <a:latin typeface="Open Sans"/>
              <a:ea typeface="Open Sans"/>
              <a:cs typeface="Open Sans"/>
              <a:sym typeface="Open Sans"/>
            </a:endParaRPr>
          </a:p>
        </p:txBody>
      </p:sp>
      <p:sp>
        <p:nvSpPr>
          <p:cNvPr id="257" name="Google Shape;257;p38"/>
          <p:cNvSpPr/>
          <p:nvPr/>
        </p:nvSpPr>
        <p:spPr>
          <a:xfrm>
            <a:off x="5411750" y="1632850"/>
            <a:ext cx="851400" cy="5715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38"/>
          <p:cNvCxnSpPr/>
          <p:nvPr/>
        </p:nvCxnSpPr>
        <p:spPr>
          <a:xfrm flipH="1">
            <a:off x="3428875" y="1667850"/>
            <a:ext cx="1947900" cy="1143000"/>
          </a:xfrm>
          <a:prstGeom prst="straightConnector1">
            <a:avLst/>
          </a:prstGeom>
          <a:noFill/>
          <a:ln cap="flat" cmpd="sng" w="9525">
            <a:solidFill>
              <a:schemeClr val="dk2"/>
            </a:solidFill>
            <a:prstDash val="dash"/>
            <a:round/>
            <a:headEnd len="med" w="med" type="none"/>
            <a:tailEnd len="med" w="med" type="none"/>
          </a:ln>
        </p:spPr>
      </p:cxnSp>
      <p:cxnSp>
        <p:nvCxnSpPr>
          <p:cNvPr id="259" name="Google Shape;259;p38"/>
          <p:cNvCxnSpPr/>
          <p:nvPr/>
        </p:nvCxnSpPr>
        <p:spPr>
          <a:xfrm flipH="1">
            <a:off x="5820050" y="1642875"/>
            <a:ext cx="443100" cy="1249500"/>
          </a:xfrm>
          <a:prstGeom prst="straightConnector1">
            <a:avLst/>
          </a:prstGeom>
          <a:noFill/>
          <a:ln cap="flat" cmpd="sng" w="9525">
            <a:solidFill>
              <a:schemeClr val="dk2"/>
            </a:solidFill>
            <a:prstDash val="dash"/>
            <a:round/>
            <a:headEnd len="med" w="med" type="none"/>
            <a:tailEnd len="med" w="med" type="none"/>
          </a:ln>
        </p:spPr>
      </p:cxnSp>
      <p:cxnSp>
        <p:nvCxnSpPr>
          <p:cNvPr id="260" name="Google Shape;260;p38"/>
          <p:cNvCxnSpPr/>
          <p:nvPr/>
        </p:nvCxnSpPr>
        <p:spPr>
          <a:xfrm flipH="1">
            <a:off x="5819750" y="2214975"/>
            <a:ext cx="443400" cy="2299800"/>
          </a:xfrm>
          <a:prstGeom prst="straightConnector1">
            <a:avLst/>
          </a:prstGeom>
          <a:noFill/>
          <a:ln cap="flat" cmpd="sng" w="9525">
            <a:solidFill>
              <a:schemeClr val="dk2"/>
            </a:solidFill>
            <a:prstDash val="dash"/>
            <a:round/>
            <a:headEnd len="med" w="med" type="none"/>
            <a:tailEnd len="med" w="med" type="none"/>
          </a:ln>
        </p:spPr>
      </p:cxnSp>
      <p:cxnSp>
        <p:nvCxnSpPr>
          <p:cNvPr id="261" name="Google Shape;261;p38"/>
          <p:cNvCxnSpPr/>
          <p:nvPr/>
        </p:nvCxnSpPr>
        <p:spPr>
          <a:xfrm flipH="1">
            <a:off x="4863650" y="2204350"/>
            <a:ext cx="548100" cy="618300"/>
          </a:xfrm>
          <a:prstGeom prst="straightConnector1">
            <a:avLst/>
          </a:prstGeom>
          <a:noFill/>
          <a:ln cap="flat" cmpd="sng" w="9525">
            <a:solidFill>
              <a:schemeClr val="dk2"/>
            </a:solidFill>
            <a:prstDash val="dash"/>
            <a:round/>
            <a:headEnd len="med" w="med" type="none"/>
            <a:tailEnd len="med" w="med" type="none"/>
          </a:ln>
        </p:spPr>
      </p:cxnSp>
      <p:cxnSp>
        <p:nvCxnSpPr>
          <p:cNvPr id="262" name="Google Shape;262;p38"/>
          <p:cNvCxnSpPr/>
          <p:nvPr/>
        </p:nvCxnSpPr>
        <p:spPr>
          <a:xfrm>
            <a:off x="5181338" y="2822940"/>
            <a:ext cx="14700" cy="1749300"/>
          </a:xfrm>
          <a:prstGeom prst="straightConnector1">
            <a:avLst/>
          </a:prstGeom>
          <a:noFill/>
          <a:ln cap="flat" cmpd="sng" w="38100">
            <a:solidFill>
              <a:srgbClr val="9FC5E8"/>
            </a:solidFill>
            <a:prstDash val="solid"/>
            <a:round/>
            <a:headEnd len="med" w="med" type="none"/>
            <a:tailEnd len="med" w="med" type="none"/>
          </a:ln>
        </p:spPr>
      </p:cxnSp>
      <p:sp>
        <p:nvSpPr>
          <p:cNvPr id="263" name="Google Shape;263;p38"/>
          <p:cNvSpPr/>
          <p:nvPr/>
        </p:nvSpPr>
        <p:spPr>
          <a:xfrm>
            <a:off x="2165050" y="3186475"/>
            <a:ext cx="548100" cy="4968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x</a:t>
            </a:r>
            <a:r>
              <a:rPr baseline="-25000" lang="en" sz="1800"/>
              <a:t>1</a:t>
            </a:r>
            <a:endParaRPr baseline="-25000" sz="1800"/>
          </a:p>
        </p:txBody>
      </p:sp>
      <p:sp>
        <p:nvSpPr>
          <p:cNvPr id="264" name="Google Shape;264;p38"/>
          <p:cNvSpPr/>
          <p:nvPr/>
        </p:nvSpPr>
        <p:spPr>
          <a:xfrm>
            <a:off x="2165050" y="3897075"/>
            <a:ext cx="548100" cy="4968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x</a:t>
            </a:r>
            <a:r>
              <a:rPr baseline="-25000" lang="en" sz="1800"/>
              <a:t>2</a:t>
            </a:r>
            <a:endParaRPr baseline="-25000" sz="1800"/>
          </a:p>
        </p:txBody>
      </p:sp>
      <p:cxnSp>
        <p:nvCxnSpPr>
          <p:cNvPr id="265" name="Google Shape;265;p38"/>
          <p:cNvCxnSpPr>
            <a:stCxn id="263" idx="6"/>
          </p:cNvCxnSpPr>
          <p:nvPr/>
        </p:nvCxnSpPr>
        <p:spPr>
          <a:xfrm>
            <a:off x="2713150" y="3434875"/>
            <a:ext cx="496800" cy="1419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8"/>
          <p:cNvCxnSpPr>
            <a:stCxn id="264" idx="6"/>
          </p:cNvCxnSpPr>
          <p:nvPr/>
        </p:nvCxnSpPr>
        <p:spPr>
          <a:xfrm flipH="1" rot="10800000">
            <a:off x="2713150" y="4000575"/>
            <a:ext cx="494400" cy="14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302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Networks and Matrices</a:t>
            </a:r>
            <a:endParaRPr/>
          </a:p>
        </p:txBody>
      </p:sp>
      <p:grpSp>
        <p:nvGrpSpPr>
          <p:cNvPr id="272" name="Google Shape;272;p39"/>
          <p:cNvGrpSpPr/>
          <p:nvPr/>
        </p:nvGrpSpPr>
        <p:grpSpPr>
          <a:xfrm>
            <a:off x="4391975" y="302150"/>
            <a:ext cx="4240507" cy="1806881"/>
            <a:chOff x="4471850" y="371025"/>
            <a:chExt cx="4240507" cy="1806881"/>
          </a:xfrm>
        </p:grpSpPr>
        <p:sp>
          <p:nvSpPr>
            <p:cNvPr id="273" name="Google Shape;273;p39"/>
            <p:cNvSpPr/>
            <p:nvPr/>
          </p:nvSpPr>
          <p:spPr>
            <a:xfrm>
              <a:off x="4471850" y="723108"/>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274" name="Google Shape;274;p39"/>
            <p:cNvSpPr/>
            <p:nvPr/>
          </p:nvSpPr>
          <p:spPr>
            <a:xfrm>
              <a:off x="4471850" y="1621750"/>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275" name="Google Shape;275;p39"/>
            <p:cNvSpPr/>
            <p:nvPr/>
          </p:nvSpPr>
          <p:spPr>
            <a:xfrm>
              <a:off x="5716068" y="37102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276" name="Google Shape;276;p39"/>
            <p:cNvCxnSpPr>
              <a:stCxn id="273" idx="6"/>
              <a:endCxn id="275" idx="2"/>
            </p:cNvCxnSpPr>
            <p:nvPr/>
          </p:nvCxnSpPr>
          <p:spPr>
            <a:xfrm flipH="1" rot="10800000">
              <a:off x="4872950" y="570408"/>
              <a:ext cx="843000" cy="352200"/>
            </a:xfrm>
            <a:prstGeom prst="straightConnector1">
              <a:avLst/>
            </a:prstGeom>
            <a:noFill/>
            <a:ln cap="flat" cmpd="sng" w="9525">
              <a:solidFill>
                <a:schemeClr val="dk2"/>
              </a:solidFill>
              <a:prstDash val="solid"/>
              <a:round/>
              <a:headEnd len="med" w="med" type="none"/>
              <a:tailEnd len="med" w="med" type="triangle"/>
            </a:ln>
          </p:spPr>
        </p:cxnSp>
        <p:cxnSp>
          <p:nvCxnSpPr>
            <p:cNvPr id="277" name="Google Shape;277;p39"/>
            <p:cNvCxnSpPr>
              <a:stCxn id="274" idx="6"/>
              <a:endCxn id="275" idx="2"/>
            </p:cNvCxnSpPr>
            <p:nvPr/>
          </p:nvCxnSpPr>
          <p:spPr>
            <a:xfrm flipH="1" rot="10800000">
              <a:off x="4872950" y="570550"/>
              <a:ext cx="843000" cy="125070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p39"/>
            <p:cNvCxnSpPr>
              <a:stCxn id="275" idx="6"/>
              <a:endCxn id="279" idx="2"/>
            </p:cNvCxnSpPr>
            <p:nvPr/>
          </p:nvCxnSpPr>
          <p:spPr>
            <a:xfrm>
              <a:off x="6117168" y="570525"/>
              <a:ext cx="949800" cy="381000"/>
            </a:xfrm>
            <a:prstGeom prst="straightConnector1">
              <a:avLst/>
            </a:prstGeom>
            <a:noFill/>
            <a:ln cap="flat" cmpd="sng" w="9525">
              <a:solidFill>
                <a:schemeClr val="dk2"/>
              </a:solidFill>
              <a:prstDash val="solid"/>
              <a:round/>
              <a:headEnd len="med" w="med" type="none"/>
              <a:tailEnd len="med" w="med" type="triangle"/>
            </a:ln>
          </p:spPr>
        </p:cxnSp>
        <p:sp>
          <p:nvSpPr>
            <p:cNvPr id="280" name="Google Shape;280;p39"/>
            <p:cNvSpPr/>
            <p:nvPr/>
          </p:nvSpPr>
          <p:spPr>
            <a:xfrm>
              <a:off x="5716068" y="107496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281" name="Google Shape;281;p39"/>
            <p:cNvCxnSpPr>
              <a:stCxn id="273" idx="6"/>
              <a:endCxn id="280" idx="2"/>
            </p:cNvCxnSpPr>
            <p:nvPr/>
          </p:nvCxnSpPr>
          <p:spPr>
            <a:xfrm>
              <a:off x="4872950" y="922608"/>
              <a:ext cx="843000" cy="3519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9"/>
            <p:cNvCxnSpPr>
              <a:stCxn id="274" idx="6"/>
              <a:endCxn id="280" idx="2"/>
            </p:cNvCxnSpPr>
            <p:nvPr/>
          </p:nvCxnSpPr>
          <p:spPr>
            <a:xfrm flipH="1" rot="10800000">
              <a:off x="4872950" y="1274350"/>
              <a:ext cx="843000" cy="546900"/>
            </a:xfrm>
            <a:prstGeom prst="straightConnector1">
              <a:avLst/>
            </a:prstGeom>
            <a:noFill/>
            <a:ln cap="flat" cmpd="sng" w="9525">
              <a:solidFill>
                <a:schemeClr val="dk2"/>
              </a:solidFill>
              <a:prstDash val="solid"/>
              <a:round/>
              <a:headEnd len="med" w="med" type="none"/>
              <a:tailEnd len="med" w="med" type="triangle"/>
            </a:ln>
          </p:spPr>
        </p:cxnSp>
        <p:sp>
          <p:nvSpPr>
            <p:cNvPr id="283" name="Google Shape;283;p39"/>
            <p:cNvSpPr/>
            <p:nvPr/>
          </p:nvSpPr>
          <p:spPr>
            <a:xfrm>
              <a:off x="5716068" y="1778906"/>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284" name="Google Shape;284;p39"/>
            <p:cNvCxnSpPr>
              <a:endCxn id="283" idx="2"/>
            </p:cNvCxnSpPr>
            <p:nvPr/>
          </p:nvCxnSpPr>
          <p:spPr>
            <a:xfrm>
              <a:off x="4872768" y="922706"/>
              <a:ext cx="843300" cy="10557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39"/>
            <p:cNvCxnSpPr>
              <a:endCxn id="283" idx="2"/>
            </p:cNvCxnSpPr>
            <p:nvPr/>
          </p:nvCxnSpPr>
          <p:spPr>
            <a:xfrm>
              <a:off x="4872768" y="1821206"/>
              <a:ext cx="843300" cy="1572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39"/>
            <p:cNvCxnSpPr>
              <a:stCxn id="275" idx="6"/>
              <a:endCxn id="287" idx="2"/>
            </p:cNvCxnSpPr>
            <p:nvPr/>
          </p:nvCxnSpPr>
          <p:spPr>
            <a:xfrm>
              <a:off x="6117168" y="570525"/>
              <a:ext cx="949800" cy="1115700"/>
            </a:xfrm>
            <a:prstGeom prst="straightConnector1">
              <a:avLst/>
            </a:prstGeom>
            <a:noFill/>
            <a:ln cap="flat" cmpd="sng" w="9525">
              <a:solidFill>
                <a:srgbClr val="B7B7B7"/>
              </a:solidFill>
              <a:prstDash val="solid"/>
              <a:round/>
              <a:headEnd len="med" w="med" type="none"/>
              <a:tailEnd len="med" w="med" type="triangle"/>
            </a:ln>
          </p:spPr>
        </p:cxnSp>
        <p:cxnSp>
          <p:nvCxnSpPr>
            <p:cNvPr id="288" name="Google Shape;288;p39"/>
            <p:cNvCxnSpPr>
              <a:stCxn id="283" idx="6"/>
              <a:endCxn id="287" idx="2"/>
            </p:cNvCxnSpPr>
            <p:nvPr/>
          </p:nvCxnSpPr>
          <p:spPr>
            <a:xfrm flipH="1" rot="10800000">
              <a:off x="6117168" y="1686206"/>
              <a:ext cx="949800" cy="2922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9"/>
            <p:cNvCxnSpPr>
              <a:stCxn id="280" idx="6"/>
              <a:endCxn id="279" idx="2"/>
            </p:cNvCxnSpPr>
            <p:nvPr/>
          </p:nvCxnSpPr>
          <p:spPr>
            <a:xfrm flipH="1" rot="10800000">
              <a:off x="6117168" y="951365"/>
              <a:ext cx="949800" cy="323100"/>
            </a:xfrm>
            <a:prstGeom prst="straightConnector1">
              <a:avLst/>
            </a:prstGeom>
            <a:noFill/>
            <a:ln cap="flat" cmpd="sng" w="9525">
              <a:solidFill>
                <a:srgbClr val="B7B7B7"/>
              </a:solidFill>
              <a:prstDash val="solid"/>
              <a:round/>
              <a:headEnd len="med" w="med" type="none"/>
              <a:tailEnd len="med" w="med" type="triangle"/>
            </a:ln>
          </p:spPr>
        </p:cxnSp>
        <p:cxnSp>
          <p:nvCxnSpPr>
            <p:cNvPr id="290" name="Google Shape;290;p39"/>
            <p:cNvCxnSpPr>
              <a:stCxn id="283" idx="6"/>
              <a:endCxn id="279" idx="2"/>
            </p:cNvCxnSpPr>
            <p:nvPr/>
          </p:nvCxnSpPr>
          <p:spPr>
            <a:xfrm flipH="1" rot="10800000">
              <a:off x="6117168" y="951506"/>
              <a:ext cx="949800" cy="1026900"/>
            </a:xfrm>
            <a:prstGeom prst="straightConnector1">
              <a:avLst/>
            </a:prstGeom>
            <a:noFill/>
            <a:ln cap="flat" cmpd="sng" w="9525">
              <a:solidFill>
                <a:srgbClr val="B7B7B7"/>
              </a:solidFill>
              <a:prstDash val="solid"/>
              <a:round/>
              <a:headEnd len="med" w="med" type="none"/>
              <a:tailEnd len="med" w="med" type="triangle"/>
            </a:ln>
          </p:spPr>
        </p:cxnSp>
        <p:sp>
          <p:nvSpPr>
            <p:cNvPr id="279" name="Google Shape;279;p39"/>
            <p:cNvSpPr/>
            <p:nvPr/>
          </p:nvSpPr>
          <p:spPr>
            <a:xfrm>
              <a:off x="7067019" y="752000"/>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287" name="Google Shape;287;p39"/>
            <p:cNvSpPr/>
            <p:nvPr/>
          </p:nvSpPr>
          <p:spPr>
            <a:xfrm>
              <a:off x="7067011" y="1486733"/>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291" name="Google Shape;291;p39"/>
            <p:cNvSpPr/>
            <p:nvPr/>
          </p:nvSpPr>
          <p:spPr>
            <a:xfrm>
              <a:off x="8311257" y="723023"/>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sp>
          <p:nvSpPr>
            <p:cNvPr id="292" name="Google Shape;292;p39"/>
            <p:cNvSpPr/>
            <p:nvPr/>
          </p:nvSpPr>
          <p:spPr>
            <a:xfrm>
              <a:off x="8311200" y="1457731"/>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cxnSp>
          <p:nvCxnSpPr>
            <p:cNvPr id="293" name="Google Shape;293;p39"/>
            <p:cNvCxnSpPr>
              <a:stCxn id="279" idx="6"/>
              <a:endCxn id="291" idx="2"/>
            </p:cNvCxnSpPr>
            <p:nvPr/>
          </p:nvCxnSpPr>
          <p:spPr>
            <a:xfrm flipH="1" rot="10800000">
              <a:off x="7468119" y="922400"/>
              <a:ext cx="843000" cy="29100"/>
            </a:xfrm>
            <a:prstGeom prst="straightConnector1">
              <a:avLst/>
            </a:prstGeom>
            <a:noFill/>
            <a:ln cap="flat" cmpd="sng" w="9525">
              <a:solidFill>
                <a:schemeClr val="dk2"/>
              </a:solidFill>
              <a:prstDash val="solid"/>
              <a:round/>
              <a:headEnd len="med" w="med" type="none"/>
              <a:tailEnd len="med" w="med" type="triangle"/>
            </a:ln>
          </p:spPr>
        </p:cxnSp>
        <p:cxnSp>
          <p:nvCxnSpPr>
            <p:cNvPr id="294" name="Google Shape;294;p39"/>
            <p:cNvCxnSpPr>
              <a:stCxn id="279" idx="6"/>
              <a:endCxn id="292" idx="2"/>
            </p:cNvCxnSpPr>
            <p:nvPr/>
          </p:nvCxnSpPr>
          <p:spPr>
            <a:xfrm>
              <a:off x="7468119" y="951500"/>
              <a:ext cx="843000" cy="705600"/>
            </a:xfrm>
            <a:prstGeom prst="straightConnector1">
              <a:avLst/>
            </a:prstGeom>
            <a:noFill/>
            <a:ln cap="flat" cmpd="sng" w="9525">
              <a:solidFill>
                <a:schemeClr val="dk2"/>
              </a:solidFill>
              <a:prstDash val="solid"/>
              <a:round/>
              <a:headEnd len="med" w="med" type="none"/>
              <a:tailEnd len="med" w="med" type="triangle"/>
            </a:ln>
          </p:spPr>
        </p:cxnSp>
        <p:cxnSp>
          <p:nvCxnSpPr>
            <p:cNvPr id="295" name="Google Shape;295;p39"/>
            <p:cNvCxnSpPr>
              <a:stCxn id="287" idx="6"/>
              <a:endCxn id="291" idx="2"/>
            </p:cNvCxnSpPr>
            <p:nvPr/>
          </p:nvCxnSpPr>
          <p:spPr>
            <a:xfrm flipH="1" rot="10800000">
              <a:off x="7468111" y="922433"/>
              <a:ext cx="843000" cy="763800"/>
            </a:xfrm>
            <a:prstGeom prst="straightConnector1">
              <a:avLst/>
            </a:prstGeom>
            <a:noFill/>
            <a:ln cap="flat" cmpd="sng" w="9525">
              <a:solidFill>
                <a:schemeClr val="dk2"/>
              </a:solidFill>
              <a:prstDash val="solid"/>
              <a:round/>
              <a:headEnd len="med" w="med" type="none"/>
              <a:tailEnd len="med" w="med" type="triangle"/>
            </a:ln>
          </p:spPr>
        </p:cxnSp>
        <p:cxnSp>
          <p:nvCxnSpPr>
            <p:cNvPr id="296" name="Google Shape;296;p39"/>
            <p:cNvCxnSpPr>
              <a:stCxn id="287" idx="6"/>
              <a:endCxn id="292" idx="2"/>
            </p:cNvCxnSpPr>
            <p:nvPr/>
          </p:nvCxnSpPr>
          <p:spPr>
            <a:xfrm flipH="1" rot="10800000">
              <a:off x="7468111" y="1657133"/>
              <a:ext cx="843000" cy="29100"/>
            </a:xfrm>
            <a:prstGeom prst="straightConnector1">
              <a:avLst/>
            </a:prstGeom>
            <a:noFill/>
            <a:ln cap="flat" cmpd="sng" w="9525">
              <a:solidFill>
                <a:schemeClr val="dk2"/>
              </a:solidFill>
              <a:prstDash val="solid"/>
              <a:round/>
              <a:headEnd len="med" w="med" type="none"/>
              <a:tailEnd len="med" w="med" type="triangle"/>
            </a:ln>
          </p:spPr>
        </p:cxnSp>
      </p:grpSp>
      <p:grpSp>
        <p:nvGrpSpPr>
          <p:cNvPr id="297" name="Google Shape;297;p39"/>
          <p:cNvGrpSpPr/>
          <p:nvPr/>
        </p:nvGrpSpPr>
        <p:grpSpPr>
          <a:xfrm>
            <a:off x="97040" y="2922442"/>
            <a:ext cx="452244" cy="192946"/>
            <a:chOff x="769775" y="2822500"/>
            <a:chExt cx="489600" cy="221700"/>
          </a:xfrm>
        </p:grpSpPr>
        <p:sp>
          <p:nvSpPr>
            <p:cNvPr id="298" name="Google Shape;298;p39"/>
            <p:cNvSpPr/>
            <p:nvPr/>
          </p:nvSpPr>
          <p:spPr>
            <a:xfrm>
              <a:off x="769775" y="2822500"/>
              <a:ext cx="244800" cy="2217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1014575" y="2822500"/>
              <a:ext cx="244800" cy="2217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300" name="Google Shape;300;p39"/>
          <p:cNvGrpSpPr/>
          <p:nvPr/>
        </p:nvGrpSpPr>
        <p:grpSpPr>
          <a:xfrm>
            <a:off x="6039733" y="2881760"/>
            <a:ext cx="489600" cy="221700"/>
            <a:chOff x="4761450" y="2839800"/>
            <a:chExt cx="489600" cy="221700"/>
          </a:xfrm>
        </p:grpSpPr>
        <p:sp>
          <p:nvSpPr>
            <p:cNvPr id="301" name="Google Shape;301;p39"/>
            <p:cNvSpPr/>
            <p:nvPr/>
          </p:nvSpPr>
          <p:spPr>
            <a:xfrm>
              <a:off x="47614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50062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9"/>
          <p:cNvGrpSpPr/>
          <p:nvPr/>
        </p:nvGrpSpPr>
        <p:grpSpPr>
          <a:xfrm>
            <a:off x="3024569" y="2893759"/>
            <a:ext cx="734400" cy="221700"/>
            <a:chOff x="2659500" y="2822500"/>
            <a:chExt cx="734400" cy="221700"/>
          </a:xfrm>
        </p:grpSpPr>
        <p:sp>
          <p:nvSpPr>
            <p:cNvPr id="304" name="Google Shape;304;p39"/>
            <p:cNvSpPr/>
            <p:nvPr/>
          </p:nvSpPr>
          <p:spPr>
            <a:xfrm>
              <a:off x="26595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29043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31491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39"/>
          <p:cNvSpPr/>
          <p:nvPr/>
        </p:nvSpPr>
        <p:spPr>
          <a:xfrm>
            <a:off x="678713" y="2437625"/>
            <a:ext cx="2246400" cy="1772700"/>
          </a:xfrm>
          <a:prstGeom prst="roundRect">
            <a:avLst>
              <a:gd fmla="val 16667" name="adj"/>
            </a:avLst>
          </a:prstGeom>
          <a:solidFill>
            <a:srgbClr val="CFE2F3">
              <a:alpha val="11170"/>
            </a:srgbClr>
          </a:solid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txBox="1"/>
          <p:nvPr/>
        </p:nvSpPr>
        <p:spPr>
          <a:xfrm>
            <a:off x="2295279" y="3492700"/>
            <a:ext cx="3888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z0</a:t>
            </a:r>
            <a:endParaRPr>
              <a:latin typeface="Open Sans"/>
              <a:ea typeface="Open Sans"/>
              <a:cs typeface="Open Sans"/>
              <a:sym typeface="Open Sans"/>
            </a:endParaRPr>
          </a:p>
        </p:txBody>
      </p:sp>
      <p:sp>
        <p:nvSpPr>
          <p:cNvPr id="309" name="Google Shape;309;p39"/>
          <p:cNvSpPr txBox="1"/>
          <p:nvPr/>
        </p:nvSpPr>
        <p:spPr>
          <a:xfrm>
            <a:off x="1910238" y="2594029"/>
            <a:ext cx="944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relu(z0)</a:t>
            </a:r>
            <a:endParaRPr>
              <a:latin typeface="Open Sans"/>
              <a:ea typeface="Open Sans"/>
              <a:cs typeface="Open Sans"/>
              <a:sym typeface="Open Sans"/>
            </a:endParaRPr>
          </a:p>
        </p:txBody>
      </p:sp>
      <p:sp>
        <p:nvSpPr>
          <p:cNvPr id="310" name="Google Shape;310;p39"/>
          <p:cNvSpPr/>
          <p:nvPr/>
        </p:nvSpPr>
        <p:spPr>
          <a:xfrm>
            <a:off x="3863650" y="2437625"/>
            <a:ext cx="2028000" cy="1772700"/>
          </a:xfrm>
          <a:prstGeom prst="roundRect">
            <a:avLst>
              <a:gd fmla="val 16667" name="adj"/>
            </a:avLst>
          </a:prstGeom>
          <a:solidFill>
            <a:srgbClr val="FFD966">
              <a:alpha val="17880"/>
            </a:srgbClr>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txBox="1"/>
          <p:nvPr/>
        </p:nvSpPr>
        <p:spPr>
          <a:xfrm>
            <a:off x="4252788" y="2460888"/>
            <a:ext cx="6885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W1</a:t>
            </a:r>
            <a:endParaRPr>
              <a:latin typeface="Open Sans"/>
              <a:ea typeface="Open Sans"/>
              <a:cs typeface="Open Sans"/>
              <a:sym typeface="Open Sans"/>
            </a:endParaRPr>
          </a:p>
        </p:txBody>
      </p:sp>
      <p:sp>
        <p:nvSpPr>
          <p:cNvPr id="312" name="Google Shape;312;p39"/>
          <p:cNvSpPr txBox="1"/>
          <p:nvPr/>
        </p:nvSpPr>
        <p:spPr>
          <a:xfrm>
            <a:off x="5329951" y="3565975"/>
            <a:ext cx="4896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z1</a:t>
            </a:r>
            <a:endParaRPr>
              <a:latin typeface="Open Sans"/>
              <a:ea typeface="Open Sans"/>
              <a:cs typeface="Open Sans"/>
              <a:sym typeface="Open Sans"/>
            </a:endParaRPr>
          </a:p>
        </p:txBody>
      </p:sp>
      <p:sp>
        <p:nvSpPr>
          <p:cNvPr id="313" name="Google Shape;313;p39"/>
          <p:cNvSpPr/>
          <p:nvPr/>
        </p:nvSpPr>
        <p:spPr>
          <a:xfrm>
            <a:off x="6676543" y="2437625"/>
            <a:ext cx="1722000" cy="1868400"/>
          </a:xfrm>
          <a:prstGeom prst="roundRect">
            <a:avLst>
              <a:gd fmla="val 16667" name="adj"/>
            </a:avLst>
          </a:prstGeom>
          <a:solidFill>
            <a:srgbClr val="B6D7A8">
              <a:alpha val="12290"/>
            </a:srgbClr>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txBox="1"/>
          <p:nvPr/>
        </p:nvSpPr>
        <p:spPr>
          <a:xfrm>
            <a:off x="6850561" y="2465425"/>
            <a:ext cx="7434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W2</a:t>
            </a:r>
            <a:endParaRPr>
              <a:latin typeface="Open Sans"/>
              <a:ea typeface="Open Sans"/>
              <a:cs typeface="Open Sans"/>
              <a:sym typeface="Open Sans"/>
            </a:endParaRPr>
          </a:p>
        </p:txBody>
      </p:sp>
      <p:sp>
        <p:nvSpPr>
          <p:cNvPr id="315" name="Google Shape;315;p39"/>
          <p:cNvSpPr txBox="1"/>
          <p:nvPr/>
        </p:nvSpPr>
        <p:spPr>
          <a:xfrm>
            <a:off x="7415686" y="2582325"/>
            <a:ext cx="12324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softmax(z2)</a:t>
            </a:r>
            <a:endParaRPr>
              <a:latin typeface="Open Sans"/>
              <a:ea typeface="Open Sans"/>
              <a:cs typeface="Open Sans"/>
              <a:sym typeface="Open Sans"/>
            </a:endParaRPr>
          </a:p>
        </p:txBody>
      </p:sp>
      <p:sp>
        <p:nvSpPr>
          <p:cNvPr id="316" name="Google Shape;316;p39"/>
          <p:cNvSpPr txBox="1"/>
          <p:nvPr/>
        </p:nvSpPr>
        <p:spPr>
          <a:xfrm>
            <a:off x="7874650" y="3582850"/>
            <a:ext cx="48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z2</a:t>
            </a:r>
            <a:endParaRPr>
              <a:latin typeface="Open Sans"/>
              <a:ea typeface="Open Sans"/>
              <a:cs typeface="Open Sans"/>
              <a:sym typeface="Open Sans"/>
            </a:endParaRPr>
          </a:p>
        </p:txBody>
      </p:sp>
      <p:sp>
        <p:nvSpPr>
          <p:cNvPr id="317" name="Google Shape;317;p39"/>
          <p:cNvSpPr txBox="1"/>
          <p:nvPr/>
        </p:nvSpPr>
        <p:spPr>
          <a:xfrm>
            <a:off x="1015063" y="38307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b0</a:t>
            </a:r>
            <a:endParaRPr>
              <a:latin typeface="Open Sans"/>
              <a:ea typeface="Open Sans"/>
              <a:cs typeface="Open Sans"/>
              <a:sym typeface="Open Sans"/>
            </a:endParaRPr>
          </a:p>
        </p:txBody>
      </p:sp>
      <p:sp>
        <p:nvSpPr>
          <p:cNvPr id="318" name="Google Shape;318;p39"/>
          <p:cNvSpPr txBox="1"/>
          <p:nvPr/>
        </p:nvSpPr>
        <p:spPr>
          <a:xfrm>
            <a:off x="4207533" y="399992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b1</a:t>
            </a:r>
            <a:endParaRPr>
              <a:latin typeface="Open Sans"/>
              <a:ea typeface="Open Sans"/>
              <a:cs typeface="Open Sans"/>
              <a:sym typeface="Open Sans"/>
            </a:endParaRPr>
          </a:p>
        </p:txBody>
      </p:sp>
      <p:sp>
        <p:nvSpPr>
          <p:cNvPr id="319" name="Google Shape;319;p39"/>
          <p:cNvSpPr txBox="1"/>
          <p:nvPr/>
        </p:nvSpPr>
        <p:spPr>
          <a:xfrm>
            <a:off x="3704117" y="291621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320" name="Google Shape;320;p39"/>
          <p:cNvSpPr txBox="1"/>
          <p:nvPr/>
        </p:nvSpPr>
        <p:spPr>
          <a:xfrm>
            <a:off x="1038463" y="33240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21" name="Google Shape;321;p39"/>
          <p:cNvSpPr txBox="1"/>
          <p:nvPr/>
        </p:nvSpPr>
        <p:spPr>
          <a:xfrm>
            <a:off x="1571863"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22" name="Google Shape;322;p39"/>
          <p:cNvSpPr txBox="1"/>
          <p:nvPr/>
        </p:nvSpPr>
        <p:spPr>
          <a:xfrm>
            <a:off x="4174652" y="3512406"/>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23" name="Google Shape;323;p39"/>
          <p:cNvSpPr txBox="1"/>
          <p:nvPr/>
        </p:nvSpPr>
        <p:spPr>
          <a:xfrm>
            <a:off x="4696063" y="34764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24" name="Google Shape;324;p39"/>
          <p:cNvSpPr/>
          <p:nvPr/>
        </p:nvSpPr>
        <p:spPr>
          <a:xfrm>
            <a:off x="2507875"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txBox="1"/>
          <p:nvPr/>
        </p:nvSpPr>
        <p:spPr>
          <a:xfrm>
            <a:off x="4882038" y="2594029"/>
            <a:ext cx="944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relu(z1)</a:t>
            </a:r>
            <a:endParaRPr>
              <a:latin typeface="Open Sans"/>
              <a:ea typeface="Open Sans"/>
              <a:cs typeface="Open Sans"/>
              <a:sym typeface="Open Sans"/>
            </a:endParaRPr>
          </a:p>
        </p:txBody>
      </p:sp>
      <p:sp>
        <p:nvSpPr>
          <p:cNvPr id="326" name="Google Shape;326;p39"/>
          <p:cNvSpPr/>
          <p:nvPr/>
        </p:nvSpPr>
        <p:spPr>
          <a:xfrm>
            <a:off x="5479675"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txBox="1"/>
          <p:nvPr/>
        </p:nvSpPr>
        <p:spPr>
          <a:xfrm>
            <a:off x="6435327" y="2892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328" name="Google Shape;328;p39"/>
          <p:cNvSpPr txBox="1"/>
          <p:nvPr/>
        </p:nvSpPr>
        <p:spPr>
          <a:xfrm>
            <a:off x="6917852" y="3360006"/>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grpSp>
        <p:nvGrpSpPr>
          <p:cNvPr id="329" name="Google Shape;329;p39"/>
          <p:cNvGrpSpPr/>
          <p:nvPr/>
        </p:nvGrpSpPr>
        <p:grpSpPr>
          <a:xfrm>
            <a:off x="8535185" y="2875425"/>
            <a:ext cx="514276" cy="221700"/>
            <a:chOff x="6546825" y="3449400"/>
            <a:chExt cx="489600" cy="221700"/>
          </a:xfrm>
        </p:grpSpPr>
        <p:sp>
          <p:nvSpPr>
            <p:cNvPr id="330" name="Google Shape;330;p39"/>
            <p:cNvSpPr/>
            <p:nvPr/>
          </p:nvSpPr>
          <p:spPr>
            <a:xfrm>
              <a:off x="6546825" y="3449400"/>
              <a:ext cx="2448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a:off x="6791625" y="3449400"/>
              <a:ext cx="2448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9"/>
          <p:cNvSpPr txBox="1"/>
          <p:nvPr/>
        </p:nvSpPr>
        <p:spPr>
          <a:xfrm>
            <a:off x="8632388" y="3061175"/>
            <a:ext cx="48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a:t>
            </a:r>
            <a:endParaRPr>
              <a:latin typeface="Open Sans"/>
              <a:ea typeface="Open Sans"/>
              <a:cs typeface="Open Sans"/>
              <a:sym typeface="Open Sans"/>
            </a:endParaRPr>
          </a:p>
        </p:txBody>
      </p:sp>
      <p:sp>
        <p:nvSpPr>
          <p:cNvPr id="333" name="Google Shape;333;p39"/>
          <p:cNvSpPr/>
          <p:nvPr/>
        </p:nvSpPr>
        <p:spPr>
          <a:xfrm>
            <a:off x="8043250"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nvSpPr>
        <p:spPr>
          <a:xfrm>
            <a:off x="6852458" y="390257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b2</a:t>
            </a:r>
            <a:endParaRPr>
              <a:latin typeface="Open Sans"/>
              <a:ea typeface="Open Sans"/>
              <a:cs typeface="Open Sans"/>
              <a:sym typeface="Open Sans"/>
            </a:endParaRPr>
          </a:p>
        </p:txBody>
      </p:sp>
      <p:cxnSp>
        <p:nvCxnSpPr>
          <p:cNvPr id="335" name="Google Shape;335;p39"/>
          <p:cNvCxnSpPr>
            <a:stCxn id="280" idx="6"/>
            <a:endCxn id="287" idx="2"/>
          </p:cNvCxnSpPr>
          <p:nvPr/>
        </p:nvCxnSpPr>
        <p:spPr>
          <a:xfrm>
            <a:off x="6037293" y="1205590"/>
            <a:ext cx="949800" cy="411900"/>
          </a:xfrm>
          <a:prstGeom prst="straightConnector1">
            <a:avLst/>
          </a:prstGeom>
          <a:noFill/>
          <a:ln cap="flat" cmpd="sng" w="9525">
            <a:solidFill>
              <a:srgbClr val="B7B7B7"/>
            </a:solidFill>
            <a:prstDash val="solid"/>
            <a:round/>
            <a:headEnd len="med" w="med" type="none"/>
            <a:tailEnd len="med" w="med" type="triangle"/>
          </a:ln>
        </p:spPr>
      </p:cxnSp>
      <p:sp>
        <p:nvSpPr>
          <p:cNvPr id="336" name="Google Shape;336;p39"/>
          <p:cNvSpPr txBox="1"/>
          <p:nvPr/>
        </p:nvSpPr>
        <p:spPr>
          <a:xfrm>
            <a:off x="7238904"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37" name="Google Shape;337;p39"/>
          <p:cNvSpPr txBox="1"/>
          <p:nvPr/>
        </p:nvSpPr>
        <p:spPr>
          <a:xfrm>
            <a:off x="443769" y="29684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   x </a:t>
            </a:r>
            <a:endParaRPr>
              <a:latin typeface="Open Sans"/>
              <a:ea typeface="Open Sans"/>
              <a:cs typeface="Open Sans"/>
              <a:sym typeface="Open Sans"/>
            </a:endParaRPr>
          </a:p>
        </p:txBody>
      </p:sp>
      <p:sp>
        <p:nvSpPr>
          <p:cNvPr id="338" name="Google Shape;338;p39"/>
          <p:cNvSpPr txBox="1"/>
          <p:nvPr/>
        </p:nvSpPr>
        <p:spPr>
          <a:xfrm>
            <a:off x="1038463" y="2460888"/>
            <a:ext cx="6885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W0</a:t>
            </a:r>
            <a:endParaRPr>
              <a:latin typeface="Open Sans"/>
              <a:ea typeface="Open Sans"/>
              <a:cs typeface="Open Sans"/>
              <a:sym typeface="Open Sans"/>
            </a:endParaRPr>
          </a:p>
        </p:txBody>
      </p:sp>
      <p:sp>
        <p:nvSpPr>
          <p:cNvPr id="339" name="Google Shape;339;p39"/>
          <p:cNvSpPr txBox="1"/>
          <p:nvPr/>
        </p:nvSpPr>
        <p:spPr>
          <a:xfrm>
            <a:off x="2295275" y="4562825"/>
            <a:ext cx="5405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What are the dimensions of W, b, and z in each layer?</a:t>
            </a:r>
            <a:endParaRPr>
              <a:solidFill>
                <a:srgbClr val="FF00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type="title"/>
          </p:nvPr>
        </p:nvSpPr>
        <p:spPr>
          <a:xfrm>
            <a:off x="311700" y="302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Networks and Matrices</a:t>
            </a:r>
            <a:endParaRPr/>
          </a:p>
        </p:txBody>
      </p:sp>
      <p:grpSp>
        <p:nvGrpSpPr>
          <p:cNvPr id="345" name="Google Shape;345;p40"/>
          <p:cNvGrpSpPr/>
          <p:nvPr/>
        </p:nvGrpSpPr>
        <p:grpSpPr>
          <a:xfrm>
            <a:off x="4391975" y="302150"/>
            <a:ext cx="4240507" cy="1806881"/>
            <a:chOff x="4471850" y="371025"/>
            <a:chExt cx="4240507" cy="1806881"/>
          </a:xfrm>
        </p:grpSpPr>
        <p:sp>
          <p:nvSpPr>
            <p:cNvPr id="346" name="Google Shape;346;p40"/>
            <p:cNvSpPr/>
            <p:nvPr/>
          </p:nvSpPr>
          <p:spPr>
            <a:xfrm>
              <a:off x="4471850" y="723108"/>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347" name="Google Shape;347;p40"/>
            <p:cNvSpPr/>
            <p:nvPr/>
          </p:nvSpPr>
          <p:spPr>
            <a:xfrm>
              <a:off x="4471850" y="1621750"/>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348" name="Google Shape;348;p40"/>
            <p:cNvSpPr/>
            <p:nvPr/>
          </p:nvSpPr>
          <p:spPr>
            <a:xfrm>
              <a:off x="5716068" y="37102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349" name="Google Shape;349;p40"/>
            <p:cNvCxnSpPr>
              <a:stCxn id="346" idx="6"/>
              <a:endCxn id="348" idx="2"/>
            </p:cNvCxnSpPr>
            <p:nvPr/>
          </p:nvCxnSpPr>
          <p:spPr>
            <a:xfrm flipH="1" rot="10800000">
              <a:off x="4872950" y="570408"/>
              <a:ext cx="843000" cy="35220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40"/>
            <p:cNvCxnSpPr>
              <a:stCxn id="347" idx="6"/>
              <a:endCxn id="348" idx="2"/>
            </p:cNvCxnSpPr>
            <p:nvPr/>
          </p:nvCxnSpPr>
          <p:spPr>
            <a:xfrm flipH="1" rot="10800000">
              <a:off x="4872950" y="570550"/>
              <a:ext cx="843000" cy="1250700"/>
            </a:xfrm>
            <a:prstGeom prst="straightConnector1">
              <a:avLst/>
            </a:prstGeom>
            <a:noFill/>
            <a:ln cap="flat" cmpd="sng" w="9525">
              <a:solidFill>
                <a:schemeClr val="dk2"/>
              </a:solidFill>
              <a:prstDash val="solid"/>
              <a:round/>
              <a:headEnd len="med" w="med" type="none"/>
              <a:tailEnd len="med" w="med" type="triangle"/>
            </a:ln>
          </p:spPr>
        </p:cxnSp>
        <p:cxnSp>
          <p:nvCxnSpPr>
            <p:cNvPr id="351" name="Google Shape;351;p40"/>
            <p:cNvCxnSpPr>
              <a:stCxn id="348" idx="6"/>
              <a:endCxn id="352" idx="2"/>
            </p:cNvCxnSpPr>
            <p:nvPr/>
          </p:nvCxnSpPr>
          <p:spPr>
            <a:xfrm>
              <a:off x="6117168" y="570525"/>
              <a:ext cx="949800" cy="381000"/>
            </a:xfrm>
            <a:prstGeom prst="straightConnector1">
              <a:avLst/>
            </a:prstGeom>
            <a:noFill/>
            <a:ln cap="flat" cmpd="sng" w="9525">
              <a:solidFill>
                <a:schemeClr val="dk2"/>
              </a:solidFill>
              <a:prstDash val="solid"/>
              <a:round/>
              <a:headEnd len="med" w="med" type="none"/>
              <a:tailEnd len="med" w="med" type="triangle"/>
            </a:ln>
          </p:spPr>
        </p:cxnSp>
        <p:sp>
          <p:nvSpPr>
            <p:cNvPr id="353" name="Google Shape;353;p40"/>
            <p:cNvSpPr/>
            <p:nvPr/>
          </p:nvSpPr>
          <p:spPr>
            <a:xfrm>
              <a:off x="5716068" y="107496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354" name="Google Shape;354;p40"/>
            <p:cNvCxnSpPr>
              <a:stCxn id="346" idx="6"/>
              <a:endCxn id="353" idx="2"/>
            </p:cNvCxnSpPr>
            <p:nvPr/>
          </p:nvCxnSpPr>
          <p:spPr>
            <a:xfrm>
              <a:off x="4872950" y="922608"/>
              <a:ext cx="843000" cy="351900"/>
            </a:xfrm>
            <a:prstGeom prst="straightConnector1">
              <a:avLst/>
            </a:prstGeom>
            <a:noFill/>
            <a:ln cap="flat" cmpd="sng" w="9525">
              <a:solidFill>
                <a:schemeClr val="dk2"/>
              </a:solidFill>
              <a:prstDash val="solid"/>
              <a:round/>
              <a:headEnd len="med" w="med" type="none"/>
              <a:tailEnd len="med" w="med" type="triangle"/>
            </a:ln>
          </p:spPr>
        </p:cxnSp>
        <p:cxnSp>
          <p:nvCxnSpPr>
            <p:cNvPr id="355" name="Google Shape;355;p40"/>
            <p:cNvCxnSpPr>
              <a:stCxn id="347" idx="6"/>
              <a:endCxn id="353" idx="2"/>
            </p:cNvCxnSpPr>
            <p:nvPr/>
          </p:nvCxnSpPr>
          <p:spPr>
            <a:xfrm flipH="1" rot="10800000">
              <a:off x="4872950" y="1274350"/>
              <a:ext cx="843000" cy="54690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40"/>
            <p:cNvSpPr/>
            <p:nvPr/>
          </p:nvSpPr>
          <p:spPr>
            <a:xfrm>
              <a:off x="5716068" y="1778906"/>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357" name="Google Shape;357;p40"/>
            <p:cNvCxnSpPr>
              <a:endCxn id="356" idx="2"/>
            </p:cNvCxnSpPr>
            <p:nvPr/>
          </p:nvCxnSpPr>
          <p:spPr>
            <a:xfrm>
              <a:off x="4872768" y="922706"/>
              <a:ext cx="843300" cy="10557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40"/>
            <p:cNvCxnSpPr>
              <a:endCxn id="356" idx="2"/>
            </p:cNvCxnSpPr>
            <p:nvPr/>
          </p:nvCxnSpPr>
          <p:spPr>
            <a:xfrm>
              <a:off x="4872768" y="1821206"/>
              <a:ext cx="843300" cy="157200"/>
            </a:xfrm>
            <a:prstGeom prst="straightConnector1">
              <a:avLst/>
            </a:prstGeom>
            <a:noFill/>
            <a:ln cap="flat" cmpd="sng" w="9525">
              <a:solidFill>
                <a:schemeClr val="dk2"/>
              </a:solidFill>
              <a:prstDash val="solid"/>
              <a:round/>
              <a:headEnd len="med" w="med" type="none"/>
              <a:tailEnd len="med" w="med" type="triangle"/>
            </a:ln>
          </p:spPr>
        </p:cxnSp>
        <p:cxnSp>
          <p:nvCxnSpPr>
            <p:cNvPr id="359" name="Google Shape;359;p40"/>
            <p:cNvCxnSpPr>
              <a:stCxn id="348" idx="6"/>
              <a:endCxn id="360" idx="2"/>
            </p:cNvCxnSpPr>
            <p:nvPr/>
          </p:nvCxnSpPr>
          <p:spPr>
            <a:xfrm>
              <a:off x="6117168" y="570525"/>
              <a:ext cx="949800" cy="1115700"/>
            </a:xfrm>
            <a:prstGeom prst="straightConnector1">
              <a:avLst/>
            </a:prstGeom>
            <a:noFill/>
            <a:ln cap="flat" cmpd="sng" w="9525">
              <a:solidFill>
                <a:srgbClr val="B7B7B7"/>
              </a:solidFill>
              <a:prstDash val="solid"/>
              <a:round/>
              <a:headEnd len="med" w="med" type="none"/>
              <a:tailEnd len="med" w="med" type="triangle"/>
            </a:ln>
          </p:spPr>
        </p:cxnSp>
        <p:cxnSp>
          <p:nvCxnSpPr>
            <p:cNvPr id="361" name="Google Shape;361;p40"/>
            <p:cNvCxnSpPr>
              <a:stCxn id="356" idx="6"/>
              <a:endCxn id="360" idx="2"/>
            </p:cNvCxnSpPr>
            <p:nvPr/>
          </p:nvCxnSpPr>
          <p:spPr>
            <a:xfrm flipH="1" rot="10800000">
              <a:off x="6117168" y="1686206"/>
              <a:ext cx="949800" cy="2922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40"/>
            <p:cNvCxnSpPr>
              <a:stCxn id="353" idx="6"/>
              <a:endCxn id="352" idx="2"/>
            </p:cNvCxnSpPr>
            <p:nvPr/>
          </p:nvCxnSpPr>
          <p:spPr>
            <a:xfrm flipH="1" rot="10800000">
              <a:off x="6117168" y="951365"/>
              <a:ext cx="949800" cy="323100"/>
            </a:xfrm>
            <a:prstGeom prst="straightConnector1">
              <a:avLst/>
            </a:prstGeom>
            <a:noFill/>
            <a:ln cap="flat" cmpd="sng" w="9525">
              <a:solidFill>
                <a:srgbClr val="B7B7B7"/>
              </a:solidFill>
              <a:prstDash val="solid"/>
              <a:round/>
              <a:headEnd len="med" w="med" type="none"/>
              <a:tailEnd len="med" w="med" type="triangle"/>
            </a:ln>
          </p:spPr>
        </p:cxnSp>
        <p:cxnSp>
          <p:nvCxnSpPr>
            <p:cNvPr id="363" name="Google Shape;363;p40"/>
            <p:cNvCxnSpPr>
              <a:stCxn id="356" idx="6"/>
              <a:endCxn id="352" idx="2"/>
            </p:cNvCxnSpPr>
            <p:nvPr/>
          </p:nvCxnSpPr>
          <p:spPr>
            <a:xfrm flipH="1" rot="10800000">
              <a:off x="6117168" y="951506"/>
              <a:ext cx="949800" cy="1026900"/>
            </a:xfrm>
            <a:prstGeom prst="straightConnector1">
              <a:avLst/>
            </a:prstGeom>
            <a:noFill/>
            <a:ln cap="flat" cmpd="sng" w="9525">
              <a:solidFill>
                <a:srgbClr val="B7B7B7"/>
              </a:solidFill>
              <a:prstDash val="solid"/>
              <a:round/>
              <a:headEnd len="med" w="med" type="none"/>
              <a:tailEnd len="med" w="med" type="triangle"/>
            </a:ln>
          </p:spPr>
        </p:cxnSp>
        <p:sp>
          <p:nvSpPr>
            <p:cNvPr id="352" name="Google Shape;352;p40"/>
            <p:cNvSpPr/>
            <p:nvPr/>
          </p:nvSpPr>
          <p:spPr>
            <a:xfrm>
              <a:off x="7067019" y="752000"/>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360" name="Google Shape;360;p40"/>
            <p:cNvSpPr/>
            <p:nvPr/>
          </p:nvSpPr>
          <p:spPr>
            <a:xfrm>
              <a:off x="7067011" y="1486733"/>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364" name="Google Shape;364;p40"/>
            <p:cNvSpPr/>
            <p:nvPr/>
          </p:nvSpPr>
          <p:spPr>
            <a:xfrm>
              <a:off x="8311257" y="723023"/>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sp>
          <p:nvSpPr>
            <p:cNvPr id="365" name="Google Shape;365;p40"/>
            <p:cNvSpPr/>
            <p:nvPr/>
          </p:nvSpPr>
          <p:spPr>
            <a:xfrm>
              <a:off x="8311200" y="1457731"/>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cxnSp>
          <p:nvCxnSpPr>
            <p:cNvPr id="366" name="Google Shape;366;p40"/>
            <p:cNvCxnSpPr>
              <a:stCxn id="352" idx="6"/>
              <a:endCxn id="364" idx="2"/>
            </p:cNvCxnSpPr>
            <p:nvPr/>
          </p:nvCxnSpPr>
          <p:spPr>
            <a:xfrm flipH="1" rot="10800000">
              <a:off x="7468119" y="922400"/>
              <a:ext cx="843000" cy="291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40"/>
            <p:cNvCxnSpPr>
              <a:stCxn id="352" idx="6"/>
              <a:endCxn id="365" idx="2"/>
            </p:cNvCxnSpPr>
            <p:nvPr/>
          </p:nvCxnSpPr>
          <p:spPr>
            <a:xfrm>
              <a:off x="7468119" y="951500"/>
              <a:ext cx="843000" cy="7056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40"/>
            <p:cNvCxnSpPr>
              <a:stCxn id="360" idx="6"/>
              <a:endCxn id="364" idx="2"/>
            </p:cNvCxnSpPr>
            <p:nvPr/>
          </p:nvCxnSpPr>
          <p:spPr>
            <a:xfrm flipH="1" rot="10800000">
              <a:off x="7468111" y="922433"/>
              <a:ext cx="843000" cy="763800"/>
            </a:xfrm>
            <a:prstGeom prst="straightConnector1">
              <a:avLst/>
            </a:prstGeom>
            <a:noFill/>
            <a:ln cap="flat" cmpd="sng" w="9525">
              <a:solidFill>
                <a:schemeClr val="dk2"/>
              </a:solidFill>
              <a:prstDash val="solid"/>
              <a:round/>
              <a:headEnd len="med" w="med" type="none"/>
              <a:tailEnd len="med" w="med" type="triangle"/>
            </a:ln>
          </p:spPr>
        </p:cxnSp>
        <p:cxnSp>
          <p:nvCxnSpPr>
            <p:cNvPr id="369" name="Google Shape;369;p40"/>
            <p:cNvCxnSpPr>
              <a:stCxn id="360" idx="6"/>
              <a:endCxn id="365" idx="2"/>
            </p:cNvCxnSpPr>
            <p:nvPr/>
          </p:nvCxnSpPr>
          <p:spPr>
            <a:xfrm flipH="1" rot="10800000">
              <a:off x="7468111" y="1657133"/>
              <a:ext cx="843000" cy="29100"/>
            </a:xfrm>
            <a:prstGeom prst="straightConnector1">
              <a:avLst/>
            </a:prstGeom>
            <a:noFill/>
            <a:ln cap="flat" cmpd="sng" w="9525">
              <a:solidFill>
                <a:schemeClr val="dk2"/>
              </a:solidFill>
              <a:prstDash val="solid"/>
              <a:round/>
              <a:headEnd len="med" w="med" type="none"/>
              <a:tailEnd len="med" w="med" type="triangle"/>
            </a:ln>
          </p:spPr>
        </p:cxnSp>
      </p:grpSp>
      <p:grpSp>
        <p:nvGrpSpPr>
          <p:cNvPr id="370" name="Google Shape;370;p40"/>
          <p:cNvGrpSpPr/>
          <p:nvPr/>
        </p:nvGrpSpPr>
        <p:grpSpPr>
          <a:xfrm>
            <a:off x="97057" y="2922491"/>
            <a:ext cx="489600" cy="221700"/>
            <a:chOff x="769775" y="2822500"/>
            <a:chExt cx="489600" cy="221700"/>
          </a:xfrm>
        </p:grpSpPr>
        <p:sp>
          <p:nvSpPr>
            <p:cNvPr id="371" name="Google Shape;371;p40"/>
            <p:cNvSpPr/>
            <p:nvPr/>
          </p:nvSpPr>
          <p:spPr>
            <a:xfrm>
              <a:off x="769775" y="2822500"/>
              <a:ext cx="244800" cy="2217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1014575" y="2822500"/>
              <a:ext cx="244800" cy="2217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40"/>
          <p:cNvGrpSpPr/>
          <p:nvPr/>
        </p:nvGrpSpPr>
        <p:grpSpPr>
          <a:xfrm>
            <a:off x="6039733" y="2881760"/>
            <a:ext cx="489600" cy="221700"/>
            <a:chOff x="4761450" y="2839800"/>
            <a:chExt cx="489600" cy="221700"/>
          </a:xfrm>
        </p:grpSpPr>
        <p:sp>
          <p:nvSpPr>
            <p:cNvPr id="374" name="Google Shape;374;p40"/>
            <p:cNvSpPr/>
            <p:nvPr/>
          </p:nvSpPr>
          <p:spPr>
            <a:xfrm>
              <a:off x="47614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50062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40"/>
          <p:cNvGrpSpPr/>
          <p:nvPr/>
        </p:nvGrpSpPr>
        <p:grpSpPr>
          <a:xfrm>
            <a:off x="3024569" y="2893759"/>
            <a:ext cx="734400" cy="221700"/>
            <a:chOff x="2659500" y="2822500"/>
            <a:chExt cx="734400" cy="221700"/>
          </a:xfrm>
        </p:grpSpPr>
        <p:sp>
          <p:nvSpPr>
            <p:cNvPr id="377" name="Google Shape;377;p40"/>
            <p:cNvSpPr/>
            <p:nvPr/>
          </p:nvSpPr>
          <p:spPr>
            <a:xfrm>
              <a:off x="26595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a:off x="29043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a:off x="31491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40"/>
          <p:cNvSpPr/>
          <p:nvPr/>
        </p:nvSpPr>
        <p:spPr>
          <a:xfrm>
            <a:off x="678713" y="2437625"/>
            <a:ext cx="2246400" cy="1772700"/>
          </a:xfrm>
          <a:prstGeom prst="roundRect">
            <a:avLst>
              <a:gd fmla="val 16667" name="adj"/>
            </a:avLst>
          </a:prstGeom>
          <a:solidFill>
            <a:srgbClr val="CFE2F3">
              <a:alpha val="11170"/>
            </a:srgbClr>
          </a:solid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txBox="1"/>
          <p:nvPr/>
        </p:nvSpPr>
        <p:spPr>
          <a:xfrm>
            <a:off x="2295263" y="3492690"/>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382" name="Google Shape;382;p40"/>
          <p:cNvSpPr txBox="1"/>
          <p:nvPr/>
        </p:nvSpPr>
        <p:spPr>
          <a:xfrm>
            <a:off x="1910238" y="2594029"/>
            <a:ext cx="944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relu(z)</a:t>
            </a:r>
            <a:endParaRPr>
              <a:latin typeface="Open Sans"/>
              <a:ea typeface="Open Sans"/>
              <a:cs typeface="Open Sans"/>
              <a:sym typeface="Open Sans"/>
            </a:endParaRPr>
          </a:p>
        </p:txBody>
      </p:sp>
      <p:sp>
        <p:nvSpPr>
          <p:cNvPr id="383" name="Google Shape;383;p40"/>
          <p:cNvSpPr/>
          <p:nvPr/>
        </p:nvSpPr>
        <p:spPr>
          <a:xfrm>
            <a:off x="3863650" y="2437625"/>
            <a:ext cx="2028000" cy="1772700"/>
          </a:xfrm>
          <a:prstGeom prst="roundRect">
            <a:avLst>
              <a:gd fmla="val 16667" name="adj"/>
            </a:avLst>
          </a:prstGeom>
          <a:solidFill>
            <a:srgbClr val="FFD966">
              <a:alpha val="17880"/>
            </a:srgbClr>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txBox="1"/>
          <p:nvPr/>
        </p:nvSpPr>
        <p:spPr>
          <a:xfrm>
            <a:off x="4252788" y="2460888"/>
            <a:ext cx="6885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p:txBody>
      </p:sp>
      <p:sp>
        <p:nvSpPr>
          <p:cNvPr id="385" name="Google Shape;385;p40"/>
          <p:cNvSpPr txBox="1"/>
          <p:nvPr/>
        </p:nvSpPr>
        <p:spPr>
          <a:xfrm>
            <a:off x="5329960" y="3565963"/>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386" name="Google Shape;386;p40"/>
          <p:cNvSpPr/>
          <p:nvPr/>
        </p:nvSpPr>
        <p:spPr>
          <a:xfrm>
            <a:off x="6676543" y="2437625"/>
            <a:ext cx="1722000" cy="1868400"/>
          </a:xfrm>
          <a:prstGeom prst="roundRect">
            <a:avLst>
              <a:gd fmla="val 16667" name="adj"/>
            </a:avLst>
          </a:prstGeom>
          <a:solidFill>
            <a:srgbClr val="B6D7A8">
              <a:alpha val="12290"/>
            </a:srgbClr>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txBox="1"/>
          <p:nvPr/>
        </p:nvSpPr>
        <p:spPr>
          <a:xfrm>
            <a:off x="6850561" y="2465425"/>
            <a:ext cx="7434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p:txBody>
      </p:sp>
      <p:sp>
        <p:nvSpPr>
          <p:cNvPr id="388" name="Google Shape;388;p40"/>
          <p:cNvSpPr txBox="1"/>
          <p:nvPr/>
        </p:nvSpPr>
        <p:spPr>
          <a:xfrm>
            <a:off x="7415686" y="2582325"/>
            <a:ext cx="12324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softmax(z)</a:t>
            </a:r>
            <a:endParaRPr>
              <a:latin typeface="Open Sans"/>
              <a:ea typeface="Open Sans"/>
              <a:cs typeface="Open Sans"/>
              <a:sym typeface="Open Sans"/>
            </a:endParaRPr>
          </a:p>
        </p:txBody>
      </p:sp>
      <p:sp>
        <p:nvSpPr>
          <p:cNvPr id="389" name="Google Shape;389;p40"/>
          <p:cNvSpPr txBox="1"/>
          <p:nvPr/>
        </p:nvSpPr>
        <p:spPr>
          <a:xfrm>
            <a:off x="7874650" y="3582850"/>
            <a:ext cx="48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390" name="Google Shape;390;p40"/>
          <p:cNvSpPr txBox="1"/>
          <p:nvPr/>
        </p:nvSpPr>
        <p:spPr>
          <a:xfrm>
            <a:off x="1015063" y="38307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391" name="Google Shape;391;p40"/>
          <p:cNvSpPr txBox="1"/>
          <p:nvPr/>
        </p:nvSpPr>
        <p:spPr>
          <a:xfrm>
            <a:off x="4207533" y="399992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392" name="Google Shape;392;p40"/>
          <p:cNvSpPr txBox="1"/>
          <p:nvPr/>
        </p:nvSpPr>
        <p:spPr>
          <a:xfrm>
            <a:off x="3704117" y="291621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393" name="Google Shape;393;p40"/>
          <p:cNvSpPr txBox="1"/>
          <p:nvPr/>
        </p:nvSpPr>
        <p:spPr>
          <a:xfrm>
            <a:off x="443769" y="29684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   x </a:t>
            </a:r>
            <a:endParaRPr>
              <a:latin typeface="Open Sans"/>
              <a:ea typeface="Open Sans"/>
              <a:cs typeface="Open Sans"/>
              <a:sym typeface="Open Sans"/>
            </a:endParaRPr>
          </a:p>
        </p:txBody>
      </p:sp>
      <p:sp>
        <p:nvSpPr>
          <p:cNvPr id="394" name="Google Shape;394;p40"/>
          <p:cNvSpPr txBox="1"/>
          <p:nvPr/>
        </p:nvSpPr>
        <p:spPr>
          <a:xfrm>
            <a:off x="1038463" y="33240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95" name="Google Shape;395;p40"/>
          <p:cNvSpPr txBox="1"/>
          <p:nvPr/>
        </p:nvSpPr>
        <p:spPr>
          <a:xfrm>
            <a:off x="1571863"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96" name="Google Shape;396;p40"/>
          <p:cNvSpPr txBox="1"/>
          <p:nvPr/>
        </p:nvSpPr>
        <p:spPr>
          <a:xfrm>
            <a:off x="4174652" y="3512406"/>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97" name="Google Shape;397;p40"/>
          <p:cNvSpPr txBox="1"/>
          <p:nvPr/>
        </p:nvSpPr>
        <p:spPr>
          <a:xfrm>
            <a:off x="4696063" y="34764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398" name="Google Shape;398;p40"/>
          <p:cNvSpPr/>
          <p:nvPr/>
        </p:nvSpPr>
        <p:spPr>
          <a:xfrm>
            <a:off x="2507875"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txBox="1"/>
          <p:nvPr/>
        </p:nvSpPr>
        <p:spPr>
          <a:xfrm>
            <a:off x="4882038" y="2594029"/>
            <a:ext cx="944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relu(z)</a:t>
            </a:r>
            <a:endParaRPr>
              <a:latin typeface="Open Sans"/>
              <a:ea typeface="Open Sans"/>
              <a:cs typeface="Open Sans"/>
              <a:sym typeface="Open Sans"/>
            </a:endParaRPr>
          </a:p>
        </p:txBody>
      </p:sp>
      <p:sp>
        <p:nvSpPr>
          <p:cNvPr id="400" name="Google Shape;400;p40"/>
          <p:cNvSpPr/>
          <p:nvPr/>
        </p:nvSpPr>
        <p:spPr>
          <a:xfrm>
            <a:off x="5479675"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0"/>
          <p:cNvSpPr txBox="1"/>
          <p:nvPr/>
        </p:nvSpPr>
        <p:spPr>
          <a:xfrm>
            <a:off x="6435327" y="2892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402" name="Google Shape;402;p40"/>
          <p:cNvSpPr txBox="1"/>
          <p:nvPr/>
        </p:nvSpPr>
        <p:spPr>
          <a:xfrm>
            <a:off x="6917852" y="3360006"/>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grpSp>
        <p:nvGrpSpPr>
          <p:cNvPr id="403" name="Google Shape;403;p40"/>
          <p:cNvGrpSpPr/>
          <p:nvPr/>
        </p:nvGrpSpPr>
        <p:grpSpPr>
          <a:xfrm>
            <a:off x="8535185" y="2875425"/>
            <a:ext cx="514276" cy="221700"/>
            <a:chOff x="6546825" y="3449400"/>
            <a:chExt cx="489600" cy="221700"/>
          </a:xfrm>
        </p:grpSpPr>
        <p:sp>
          <p:nvSpPr>
            <p:cNvPr id="404" name="Google Shape;404;p40"/>
            <p:cNvSpPr/>
            <p:nvPr/>
          </p:nvSpPr>
          <p:spPr>
            <a:xfrm>
              <a:off x="6546825" y="3449400"/>
              <a:ext cx="2448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6791625" y="3449400"/>
              <a:ext cx="2448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40"/>
          <p:cNvSpPr txBox="1"/>
          <p:nvPr/>
        </p:nvSpPr>
        <p:spPr>
          <a:xfrm>
            <a:off x="8632388" y="3061175"/>
            <a:ext cx="48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a:t>
            </a:r>
            <a:endParaRPr>
              <a:latin typeface="Open Sans"/>
              <a:ea typeface="Open Sans"/>
              <a:cs typeface="Open Sans"/>
              <a:sym typeface="Open Sans"/>
            </a:endParaRPr>
          </a:p>
        </p:txBody>
      </p:sp>
      <p:sp>
        <p:nvSpPr>
          <p:cNvPr id="407" name="Google Shape;407;p40"/>
          <p:cNvSpPr/>
          <p:nvPr/>
        </p:nvSpPr>
        <p:spPr>
          <a:xfrm>
            <a:off x="8043250"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txBox="1"/>
          <p:nvPr/>
        </p:nvSpPr>
        <p:spPr>
          <a:xfrm>
            <a:off x="6852458" y="390257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cxnSp>
        <p:nvCxnSpPr>
          <p:cNvPr id="409" name="Google Shape;409;p40"/>
          <p:cNvCxnSpPr>
            <a:stCxn id="353" idx="6"/>
            <a:endCxn id="360" idx="2"/>
          </p:cNvCxnSpPr>
          <p:nvPr/>
        </p:nvCxnSpPr>
        <p:spPr>
          <a:xfrm>
            <a:off x="6037293" y="1205590"/>
            <a:ext cx="949800" cy="411900"/>
          </a:xfrm>
          <a:prstGeom prst="straightConnector1">
            <a:avLst/>
          </a:prstGeom>
          <a:noFill/>
          <a:ln cap="flat" cmpd="sng" w="9525">
            <a:solidFill>
              <a:srgbClr val="B7B7B7"/>
            </a:solidFill>
            <a:prstDash val="solid"/>
            <a:round/>
            <a:headEnd len="med" w="med" type="none"/>
            <a:tailEnd len="med" w="med" type="triangle"/>
          </a:ln>
        </p:spPr>
      </p:cxnSp>
      <p:sp>
        <p:nvSpPr>
          <p:cNvPr id="410" name="Google Shape;410;p40"/>
          <p:cNvSpPr txBox="1"/>
          <p:nvPr/>
        </p:nvSpPr>
        <p:spPr>
          <a:xfrm>
            <a:off x="7238904"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grpSp>
        <p:nvGrpSpPr>
          <p:cNvPr id="411" name="Google Shape;411;p40"/>
          <p:cNvGrpSpPr/>
          <p:nvPr/>
        </p:nvGrpSpPr>
        <p:grpSpPr>
          <a:xfrm>
            <a:off x="2026944" y="3345902"/>
            <a:ext cx="734400" cy="221700"/>
            <a:chOff x="2659500" y="2822500"/>
            <a:chExt cx="734400" cy="221700"/>
          </a:xfrm>
        </p:grpSpPr>
        <p:sp>
          <p:nvSpPr>
            <p:cNvPr id="412" name="Google Shape;412;p40"/>
            <p:cNvSpPr/>
            <p:nvPr/>
          </p:nvSpPr>
          <p:spPr>
            <a:xfrm>
              <a:off x="26595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29043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31491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40"/>
          <p:cNvSpPr/>
          <p:nvPr/>
        </p:nvSpPr>
        <p:spPr>
          <a:xfrm>
            <a:off x="992613" y="28280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1237413" y="28280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p:nvPr/>
        </p:nvSpPr>
        <p:spPr>
          <a:xfrm>
            <a:off x="1237413" y="30497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0"/>
          <p:cNvSpPr/>
          <p:nvPr/>
        </p:nvSpPr>
        <p:spPr>
          <a:xfrm>
            <a:off x="1482213" y="30497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992613" y="353386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0"/>
          <p:cNvSpPr txBox="1"/>
          <p:nvPr/>
        </p:nvSpPr>
        <p:spPr>
          <a:xfrm>
            <a:off x="1038463" y="2460888"/>
            <a:ext cx="6885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p:txBody>
      </p:sp>
      <p:sp>
        <p:nvSpPr>
          <p:cNvPr id="421" name="Google Shape;421;p40"/>
          <p:cNvSpPr txBox="1"/>
          <p:nvPr/>
        </p:nvSpPr>
        <p:spPr>
          <a:xfrm>
            <a:off x="2295263" y="3492690"/>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422" name="Google Shape;422;p40"/>
          <p:cNvSpPr/>
          <p:nvPr/>
        </p:nvSpPr>
        <p:spPr>
          <a:xfrm>
            <a:off x="1482213" y="353386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txBox="1"/>
          <p:nvPr/>
        </p:nvSpPr>
        <p:spPr>
          <a:xfrm>
            <a:off x="1015063" y="38307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424" name="Google Shape;424;p40"/>
          <p:cNvSpPr txBox="1"/>
          <p:nvPr/>
        </p:nvSpPr>
        <p:spPr>
          <a:xfrm>
            <a:off x="1571863"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425" name="Google Shape;425;p40"/>
          <p:cNvSpPr/>
          <p:nvPr/>
        </p:nvSpPr>
        <p:spPr>
          <a:xfrm>
            <a:off x="1482213" y="28280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a:off x="992613" y="30497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p:nvPr/>
        </p:nvSpPr>
        <p:spPr>
          <a:xfrm>
            <a:off x="1237413" y="353386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txBox="1"/>
          <p:nvPr/>
        </p:nvSpPr>
        <p:spPr>
          <a:xfrm>
            <a:off x="856600" y="1021300"/>
            <a:ext cx="24045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T_i W_(ia) = S_a</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4-d x  (4x17)    -&gt;   17-d</a:t>
            </a:r>
            <a:endParaRPr>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1"/>
          <p:cNvSpPr txBox="1"/>
          <p:nvPr>
            <p:ph type="title"/>
          </p:nvPr>
        </p:nvSpPr>
        <p:spPr>
          <a:xfrm>
            <a:off x="311700" y="302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Networks and Matrices</a:t>
            </a:r>
            <a:endParaRPr/>
          </a:p>
        </p:txBody>
      </p:sp>
      <p:grpSp>
        <p:nvGrpSpPr>
          <p:cNvPr id="434" name="Google Shape;434;p41"/>
          <p:cNvGrpSpPr/>
          <p:nvPr/>
        </p:nvGrpSpPr>
        <p:grpSpPr>
          <a:xfrm>
            <a:off x="4391975" y="302150"/>
            <a:ext cx="4240507" cy="1806881"/>
            <a:chOff x="4471850" y="371025"/>
            <a:chExt cx="4240507" cy="1806881"/>
          </a:xfrm>
        </p:grpSpPr>
        <p:sp>
          <p:nvSpPr>
            <p:cNvPr id="435" name="Google Shape;435;p41"/>
            <p:cNvSpPr/>
            <p:nvPr/>
          </p:nvSpPr>
          <p:spPr>
            <a:xfrm>
              <a:off x="4471850" y="723108"/>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436" name="Google Shape;436;p41"/>
            <p:cNvSpPr/>
            <p:nvPr/>
          </p:nvSpPr>
          <p:spPr>
            <a:xfrm>
              <a:off x="4471850" y="1621750"/>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437" name="Google Shape;437;p41"/>
            <p:cNvSpPr/>
            <p:nvPr/>
          </p:nvSpPr>
          <p:spPr>
            <a:xfrm>
              <a:off x="5716068" y="37102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438" name="Google Shape;438;p41"/>
            <p:cNvCxnSpPr>
              <a:stCxn id="435" idx="6"/>
              <a:endCxn id="437" idx="2"/>
            </p:cNvCxnSpPr>
            <p:nvPr/>
          </p:nvCxnSpPr>
          <p:spPr>
            <a:xfrm flipH="1" rot="10800000">
              <a:off x="4872950" y="570408"/>
              <a:ext cx="843000" cy="352200"/>
            </a:xfrm>
            <a:prstGeom prst="straightConnector1">
              <a:avLst/>
            </a:prstGeom>
            <a:noFill/>
            <a:ln cap="flat" cmpd="sng" w="9525">
              <a:solidFill>
                <a:schemeClr val="dk2"/>
              </a:solidFill>
              <a:prstDash val="solid"/>
              <a:round/>
              <a:headEnd len="med" w="med" type="none"/>
              <a:tailEnd len="med" w="med" type="triangle"/>
            </a:ln>
          </p:spPr>
        </p:cxnSp>
        <p:cxnSp>
          <p:nvCxnSpPr>
            <p:cNvPr id="439" name="Google Shape;439;p41"/>
            <p:cNvCxnSpPr>
              <a:stCxn id="436" idx="6"/>
              <a:endCxn id="437" idx="2"/>
            </p:cNvCxnSpPr>
            <p:nvPr/>
          </p:nvCxnSpPr>
          <p:spPr>
            <a:xfrm flipH="1" rot="10800000">
              <a:off x="4872950" y="570550"/>
              <a:ext cx="843000" cy="1250700"/>
            </a:xfrm>
            <a:prstGeom prst="straightConnector1">
              <a:avLst/>
            </a:prstGeom>
            <a:noFill/>
            <a:ln cap="flat" cmpd="sng" w="9525">
              <a:solidFill>
                <a:schemeClr val="dk2"/>
              </a:solidFill>
              <a:prstDash val="solid"/>
              <a:round/>
              <a:headEnd len="med" w="med" type="none"/>
              <a:tailEnd len="med" w="med" type="triangle"/>
            </a:ln>
          </p:spPr>
        </p:cxnSp>
        <p:cxnSp>
          <p:nvCxnSpPr>
            <p:cNvPr id="440" name="Google Shape;440;p41"/>
            <p:cNvCxnSpPr>
              <a:stCxn id="437" idx="6"/>
              <a:endCxn id="441" idx="2"/>
            </p:cNvCxnSpPr>
            <p:nvPr/>
          </p:nvCxnSpPr>
          <p:spPr>
            <a:xfrm>
              <a:off x="6117168" y="570525"/>
              <a:ext cx="949800" cy="381000"/>
            </a:xfrm>
            <a:prstGeom prst="straightConnector1">
              <a:avLst/>
            </a:prstGeom>
            <a:noFill/>
            <a:ln cap="flat" cmpd="sng" w="9525">
              <a:solidFill>
                <a:schemeClr val="dk2"/>
              </a:solidFill>
              <a:prstDash val="solid"/>
              <a:round/>
              <a:headEnd len="med" w="med" type="none"/>
              <a:tailEnd len="med" w="med" type="triangle"/>
            </a:ln>
          </p:spPr>
        </p:cxnSp>
        <p:sp>
          <p:nvSpPr>
            <p:cNvPr id="442" name="Google Shape;442;p41"/>
            <p:cNvSpPr/>
            <p:nvPr/>
          </p:nvSpPr>
          <p:spPr>
            <a:xfrm>
              <a:off x="5716068" y="107496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443" name="Google Shape;443;p41"/>
            <p:cNvCxnSpPr>
              <a:stCxn id="435" idx="6"/>
              <a:endCxn id="442" idx="2"/>
            </p:cNvCxnSpPr>
            <p:nvPr/>
          </p:nvCxnSpPr>
          <p:spPr>
            <a:xfrm>
              <a:off x="4872950" y="922608"/>
              <a:ext cx="843000" cy="351900"/>
            </a:xfrm>
            <a:prstGeom prst="straightConnector1">
              <a:avLst/>
            </a:prstGeom>
            <a:noFill/>
            <a:ln cap="flat" cmpd="sng" w="9525">
              <a:solidFill>
                <a:schemeClr val="dk2"/>
              </a:solidFill>
              <a:prstDash val="solid"/>
              <a:round/>
              <a:headEnd len="med" w="med" type="none"/>
              <a:tailEnd len="med" w="med" type="triangle"/>
            </a:ln>
          </p:spPr>
        </p:cxnSp>
        <p:cxnSp>
          <p:nvCxnSpPr>
            <p:cNvPr id="444" name="Google Shape;444;p41"/>
            <p:cNvCxnSpPr>
              <a:stCxn id="436" idx="6"/>
              <a:endCxn id="442" idx="2"/>
            </p:cNvCxnSpPr>
            <p:nvPr/>
          </p:nvCxnSpPr>
          <p:spPr>
            <a:xfrm flipH="1" rot="10800000">
              <a:off x="4872950" y="1274350"/>
              <a:ext cx="843000" cy="546900"/>
            </a:xfrm>
            <a:prstGeom prst="straightConnector1">
              <a:avLst/>
            </a:prstGeom>
            <a:noFill/>
            <a:ln cap="flat" cmpd="sng" w="9525">
              <a:solidFill>
                <a:schemeClr val="dk2"/>
              </a:solidFill>
              <a:prstDash val="solid"/>
              <a:round/>
              <a:headEnd len="med" w="med" type="none"/>
              <a:tailEnd len="med" w="med" type="triangle"/>
            </a:ln>
          </p:spPr>
        </p:cxnSp>
        <p:sp>
          <p:nvSpPr>
            <p:cNvPr id="445" name="Google Shape;445;p41"/>
            <p:cNvSpPr/>
            <p:nvPr/>
          </p:nvSpPr>
          <p:spPr>
            <a:xfrm>
              <a:off x="5716068" y="1778906"/>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446" name="Google Shape;446;p41"/>
            <p:cNvCxnSpPr>
              <a:endCxn id="445" idx="2"/>
            </p:cNvCxnSpPr>
            <p:nvPr/>
          </p:nvCxnSpPr>
          <p:spPr>
            <a:xfrm>
              <a:off x="4872768" y="922706"/>
              <a:ext cx="843300" cy="1055700"/>
            </a:xfrm>
            <a:prstGeom prst="straightConnector1">
              <a:avLst/>
            </a:prstGeom>
            <a:noFill/>
            <a:ln cap="flat" cmpd="sng" w="9525">
              <a:solidFill>
                <a:schemeClr val="dk2"/>
              </a:solidFill>
              <a:prstDash val="solid"/>
              <a:round/>
              <a:headEnd len="med" w="med" type="none"/>
              <a:tailEnd len="med" w="med" type="triangle"/>
            </a:ln>
          </p:spPr>
        </p:cxnSp>
        <p:cxnSp>
          <p:nvCxnSpPr>
            <p:cNvPr id="447" name="Google Shape;447;p41"/>
            <p:cNvCxnSpPr>
              <a:endCxn id="445" idx="2"/>
            </p:cNvCxnSpPr>
            <p:nvPr/>
          </p:nvCxnSpPr>
          <p:spPr>
            <a:xfrm>
              <a:off x="4872768" y="1821206"/>
              <a:ext cx="843300" cy="157200"/>
            </a:xfrm>
            <a:prstGeom prst="straightConnector1">
              <a:avLst/>
            </a:prstGeom>
            <a:noFill/>
            <a:ln cap="flat" cmpd="sng" w="9525">
              <a:solidFill>
                <a:schemeClr val="dk2"/>
              </a:solidFill>
              <a:prstDash val="solid"/>
              <a:round/>
              <a:headEnd len="med" w="med" type="none"/>
              <a:tailEnd len="med" w="med" type="triangle"/>
            </a:ln>
          </p:spPr>
        </p:cxnSp>
        <p:cxnSp>
          <p:nvCxnSpPr>
            <p:cNvPr id="448" name="Google Shape;448;p41"/>
            <p:cNvCxnSpPr>
              <a:stCxn id="437" idx="6"/>
              <a:endCxn id="449" idx="2"/>
            </p:cNvCxnSpPr>
            <p:nvPr/>
          </p:nvCxnSpPr>
          <p:spPr>
            <a:xfrm>
              <a:off x="6117168" y="570525"/>
              <a:ext cx="949800" cy="1115700"/>
            </a:xfrm>
            <a:prstGeom prst="straightConnector1">
              <a:avLst/>
            </a:prstGeom>
            <a:noFill/>
            <a:ln cap="flat" cmpd="sng" w="9525">
              <a:solidFill>
                <a:srgbClr val="B7B7B7"/>
              </a:solidFill>
              <a:prstDash val="solid"/>
              <a:round/>
              <a:headEnd len="med" w="med" type="none"/>
              <a:tailEnd len="med" w="med" type="triangle"/>
            </a:ln>
          </p:spPr>
        </p:cxnSp>
        <p:cxnSp>
          <p:nvCxnSpPr>
            <p:cNvPr id="450" name="Google Shape;450;p41"/>
            <p:cNvCxnSpPr>
              <a:stCxn id="445" idx="6"/>
              <a:endCxn id="449" idx="2"/>
            </p:cNvCxnSpPr>
            <p:nvPr/>
          </p:nvCxnSpPr>
          <p:spPr>
            <a:xfrm flipH="1" rot="10800000">
              <a:off x="6117168" y="1686206"/>
              <a:ext cx="949800" cy="292200"/>
            </a:xfrm>
            <a:prstGeom prst="straightConnector1">
              <a:avLst/>
            </a:prstGeom>
            <a:noFill/>
            <a:ln cap="flat" cmpd="sng" w="9525">
              <a:solidFill>
                <a:schemeClr val="dk2"/>
              </a:solidFill>
              <a:prstDash val="solid"/>
              <a:round/>
              <a:headEnd len="med" w="med" type="none"/>
              <a:tailEnd len="med" w="med" type="triangle"/>
            </a:ln>
          </p:spPr>
        </p:cxnSp>
        <p:cxnSp>
          <p:nvCxnSpPr>
            <p:cNvPr id="451" name="Google Shape;451;p41"/>
            <p:cNvCxnSpPr>
              <a:stCxn id="442" idx="6"/>
              <a:endCxn id="441" idx="2"/>
            </p:cNvCxnSpPr>
            <p:nvPr/>
          </p:nvCxnSpPr>
          <p:spPr>
            <a:xfrm flipH="1" rot="10800000">
              <a:off x="6117168" y="951365"/>
              <a:ext cx="949800" cy="323100"/>
            </a:xfrm>
            <a:prstGeom prst="straightConnector1">
              <a:avLst/>
            </a:prstGeom>
            <a:noFill/>
            <a:ln cap="flat" cmpd="sng" w="9525">
              <a:solidFill>
                <a:srgbClr val="B7B7B7"/>
              </a:solidFill>
              <a:prstDash val="solid"/>
              <a:round/>
              <a:headEnd len="med" w="med" type="none"/>
              <a:tailEnd len="med" w="med" type="triangle"/>
            </a:ln>
          </p:spPr>
        </p:cxnSp>
        <p:cxnSp>
          <p:nvCxnSpPr>
            <p:cNvPr id="452" name="Google Shape;452;p41"/>
            <p:cNvCxnSpPr>
              <a:stCxn id="445" idx="6"/>
              <a:endCxn id="441" idx="2"/>
            </p:cNvCxnSpPr>
            <p:nvPr/>
          </p:nvCxnSpPr>
          <p:spPr>
            <a:xfrm flipH="1" rot="10800000">
              <a:off x="6117168" y="951506"/>
              <a:ext cx="949800" cy="1026900"/>
            </a:xfrm>
            <a:prstGeom prst="straightConnector1">
              <a:avLst/>
            </a:prstGeom>
            <a:noFill/>
            <a:ln cap="flat" cmpd="sng" w="9525">
              <a:solidFill>
                <a:srgbClr val="B7B7B7"/>
              </a:solidFill>
              <a:prstDash val="solid"/>
              <a:round/>
              <a:headEnd len="med" w="med" type="none"/>
              <a:tailEnd len="med" w="med" type="triangle"/>
            </a:ln>
          </p:spPr>
        </p:cxnSp>
        <p:sp>
          <p:nvSpPr>
            <p:cNvPr id="441" name="Google Shape;441;p41"/>
            <p:cNvSpPr/>
            <p:nvPr/>
          </p:nvSpPr>
          <p:spPr>
            <a:xfrm>
              <a:off x="7067019" y="752000"/>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449" name="Google Shape;449;p41"/>
            <p:cNvSpPr/>
            <p:nvPr/>
          </p:nvSpPr>
          <p:spPr>
            <a:xfrm>
              <a:off x="7067011" y="1486733"/>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453" name="Google Shape;453;p41"/>
            <p:cNvSpPr/>
            <p:nvPr/>
          </p:nvSpPr>
          <p:spPr>
            <a:xfrm>
              <a:off x="8311257" y="723023"/>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sp>
          <p:nvSpPr>
            <p:cNvPr id="454" name="Google Shape;454;p41"/>
            <p:cNvSpPr/>
            <p:nvPr/>
          </p:nvSpPr>
          <p:spPr>
            <a:xfrm>
              <a:off x="8311200" y="1457731"/>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cxnSp>
          <p:nvCxnSpPr>
            <p:cNvPr id="455" name="Google Shape;455;p41"/>
            <p:cNvCxnSpPr>
              <a:stCxn id="441" idx="6"/>
              <a:endCxn id="453" idx="2"/>
            </p:cNvCxnSpPr>
            <p:nvPr/>
          </p:nvCxnSpPr>
          <p:spPr>
            <a:xfrm flipH="1" rot="10800000">
              <a:off x="7468119" y="922400"/>
              <a:ext cx="843000" cy="2910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41"/>
            <p:cNvCxnSpPr>
              <a:stCxn id="441" idx="6"/>
              <a:endCxn id="454" idx="2"/>
            </p:cNvCxnSpPr>
            <p:nvPr/>
          </p:nvCxnSpPr>
          <p:spPr>
            <a:xfrm>
              <a:off x="7468119" y="951500"/>
              <a:ext cx="843000" cy="705600"/>
            </a:xfrm>
            <a:prstGeom prst="straightConnector1">
              <a:avLst/>
            </a:prstGeom>
            <a:noFill/>
            <a:ln cap="flat" cmpd="sng" w="9525">
              <a:solidFill>
                <a:schemeClr val="dk2"/>
              </a:solidFill>
              <a:prstDash val="solid"/>
              <a:round/>
              <a:headEnd len="med" w="med" type="none"/>
              <a:tailEnd len="med" w="med" type="triangle"/>
            </a:ln>
          </p:spPr>
        </p:cxnSp>
        <p:cxnSp>
          <p:nvCxnSpPr>
            <p:cNvPr id="457" name="Google Shape;457;p41"/>
            <p:cNvCxnSpPr>
              <a:stCxn id="449" idx="6"/>
              <a:endCxn id="453" idx="2"/>
            </p:cNvCxnSpPr>
            <p:nvPr/>
          </p:nvCxnSpPr>
          <p:spPr>
            <a:xfrm flipH="1" rot="10800000">
              <a:off x="7468111" y="922433"/>
              <a:ext cx="843000" cy="763800"/>
            </a:xfrm>
            <a:prstGeom prst="straightConnector1">
              <a:avLst/>
            </a:prstGeom>
            <a:noFill/>
            <a:ln cap="flat" cmpd="sng" w="9525">
              <a:solidFill>
                <a:schemeClr val="dk2"/>
              </a:solidFill>
              <a:prstDash val="solid"/>
              <a:round/>
              <a:headEnd len="med" w="med" type="none"/>
              <a:tailEnd len="med" w="med" type="triangle"/>
            </a:ln>
          </p:spPr>
        </p:cxnSp>
        <p:cxnSp>
          <p:nvCxnSpPr>
            <p:cNvPr id="458" name="Google Shape;458;p41"/>
            <p:cNvCxnSpPr>
              <a:stCxn id="449" idx="6"/>
              <a:endCxn id="454" idx="2"/>
            </p:cNvCxnSpPr>
            <p:nvPr/>
          </p:nvCxnSpPr>
          <p:spPr>
            <a:xfrm flipH="1" rot="10800000">
              <a:off x="7468111" y="1657133"/>
              <a:ext cx="843000" cy="29100"/>
            </a:xfrm>
            <a:prstGeom prst="straightConnector1">
              <a:avLst/>
            </a:prstGeom>
            <a:noFill/>
            <a:ln cap="flat" cmpd="sng" w="9525">
              <a:solidFill>
                <a:schemeClr val="dk2"/>
              </a:solidFill>
              <a:prstDash val="solid"/>
              <a:round/>
              <a:headEnd len="med" w="med" type="none"/>
              <a:tailEnd len="med" w="med" type="triangle"/>
            </a:ln>
          </p:spPr>
        </p:cxnSp>
      </p:grpSp>
      <p:grpSp>
        <p:nvGrpSpPr>
          <p:cNvPr id="459" name="Google Shape;459;p41"/>
          <p:cNvGrpSpPr/>
          <p:nvPr/>
        </p:nvGrpSpPr>
        <p:grpSpPr>
          <a:xfrm>
            <a:off x="97057" y="2922491"/>
            <a:ext cx="489600" cy="221700"/>
            <a:chOff x="769775" y="2822500"/>
            <a:chExt cx="489600" cy="221700"/>
          </a:xfrm>
        </p:grpSpPr>
        <p:sp>
          <p:nvSpPr>
            <p:cNvPr id="460" name="Google Shape;460;p41"/>
            <p:cNvSpPr/>
            <p:nvPr/>
          </p:nvSpPr>
          <p:spPr>
            <a:xfrm>
              <a:off x="769775" y="2822500"/>
              <a:ext cx="244800" cy="2217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1014575" y="2822500"/>
              <a:ext cx="244800" cy="2217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1"/>
          <p:cNvGrpSpPr/>
          <p:nvPr/>
        </p:nvGrpSpPr>
        <p:grpSpPr>
          <a:xfrm>
            <a:off x="6039733" y="2881760"/>
            <a:ext cx="489600" cy="221700"/>
            <a:chOff x="4761450" y="2839800"/>
            <a:chExt cx="489600" cy="221700"/>
          </a:xfrm>
        </p:grpSpPr>
        <p:sp>
          <p:nvSpPr>
            <p:cNvPr id="463" name="Google Shape;463;p41"/>
            <p:cNvSpPr/>
            <p:nvPr/>
          </p:nvSpPr>
          <p:spPr>
            <a:xfrm>
              <a:off x="47614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50062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41"/>
          <p:cNvGrpSpPr/>
          <p:nvPr/>
        </p:nvGrpSpPr>
        <p:grpSpPr>
          <a:xfrm>
            <a:off x="3024569" y="2893759"/>
            <a:ext cx="734400" cy="221700"/>
            <a:chOff x="2659500" y="2822500"/>
            <a:chExt cx="734400" cy="221700"/>
          </a:xfrm>
        </p:grpSpPr>
        <p:sp>
          <p:nvSpPr>
            <p:cNvPr id="466" name="Google Shape;466;p41"/>
            <p:cNvSpPr/>
            <p:nvPr/>
          </p:nvSpPr>
          <p:spPr>
            <a:xfrm>
              <a:off x="26595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29043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31491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41"/>
          <p:cNvSpPr/>
          <p:nvPr/>
        </p:nvSpPr>
        <p:spPr>
          <a:xfrm>
            <a:off x="678713" y="2437625"/>
            <a:ext cx="2246400" cy="1772700"/>
          </a:xfrm>
          <a:prstGeom prst="roundRect">
            <a:avLst>
              <a:gd fmla="val 16667" name="adj"/>
            </a:avLst>
          </a:prstGeom>
          <a:solidFill>
            <a:srgbClr val="CFE2F3">
              <a:alpha val="11170"/>
            </a:srgbClr>
          </a:solid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txBox="1"/>
          <p:nvPr/>
        </p:nvSpPr>
        <p:spPr>
          <a:xfrm>
            <a:off x="2295263" y="3492690"/>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471" name="Google Shape;471;p41"/>
          <p:cNvSpPr txBox="1"/>
          <p:nvPr/>
        </p:nvSpPr>
        <p:spPr>
          <a:xfrm>
            <a:off x="1910238" y="2594029"/>
            <a:ext cx="944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relu(z)</a:t>
            </a:r>
            <a:endParaRPr>
              <a:latin typeface="Open Sans"/>
              <a:ea typeface="Open Sans"/>
              <a:cs typeface="Open Sans"/>
              <a:sym typeface="Open Sans"/>
            </a:endParaRPr>
          </a:p>
        </p:txBody>
      </p:sp>
      <p:sp>
        <p:nvSpPr>
          <p:cNvPr id="472" name="Google Shape;472;p41"/>
          <p:cNvSpPr/>
          <p:nvPr/>
        </p:nvSpPr>
        <p:spPr>
          <a:xfrm>
            <a:off x="3863650" y="2437625"/>
            <a:ext cx="2028000" cy="1772700"/>
          </a:xfrm>
          <a:prstGeom prst="roundRect">
            <a:avLst>
              <a:gd fmla="val 16667" name="adj"/>
            </a:avLst>
          </a:prstGeom>
          <a:solidFill>
            <a:srgbClr val="FFD966">
              <a:alpha val="17880"/>
            </a:srgbClr>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txBox="1"/>
          <p:nvPr/>
        </p:nvSpPr>
        <p:spPr>
          <a:xfrm>
            <a:off x="4252788" y="2460888"/>
            <a:ext cx="6885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p:txBody>
      </p:sp>
      <p:sp>
        <p:nvSpPr>
          <p:cNvPr id="474" name="Google Shape;474;p41"/>
          <p:cNvSpPr txBox="1"/>
          <p:nvPr/>
        </p:nvSpPr>
        <p:spPr>
          <a:xfrm>
            <a:off x="5329960" y="3565963"/>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475" name="Google Shape;475;p41"/>
          <p:cNvSpPr/>
          <p:nvPr/>
        </p:nvSpPr>
        <p:spPr>
          <a:xfrm>
            <a:off x="6676543" y="2437625"/>
            <a:ext cx="1722000" cy="1868400"/>
          </a:xfrm>
          <a:prstGeom prst="roundRect">
            <a:avLst>
              <a:gd fmla="val 16667" name="adj"/>
            </a:avLst>
          </a:prstGeom>
          <a:solidFill>
            <a:srgbClr val="B6D7A8">
              <a:alpha val="12290"/>
            </a:srgbClr>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txBox="1"/>
          <p:nvPr/>
        </p:nvSpPr>
        <p:spPr>
          <a:xfrm>
            <a:off x="6850561" y="2465425"/>
            <a:ext cx="7434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p:txBody>
      </p:sp>
      <p:sp>
        <p:nvSpPr>
          <p:cNvPr id="477" name="Google Shape;477;p41"/>
          <p:cNvSpPr txBox="1"/>
          <p:nvPr/>
        </p:nvSpPr>
        <p:spPr>
          <a:xfrm>
            <a:off x="7415686" y="2582325"/>
            <a:ext cx="12324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softmax(z)</a:t>
            </a:r>
            <a:endParaRPr>
              <a:latin typeface="Open Sans"/>
              <a:ea typeface="Open Sans"/>
              <a:cs typeface="Open Sans"/>
              <a:sym typeface="Open Sans"/>
            </a:endParaRPr>
          </a:p>
        </p:txBody>
      </p:sp>
      <p:sp>
        <p:nvSpPr>
          <p:cNvPr id="478" name="Google Shape;478;p41"/>
          <p:cNvSpPr txBox="1"/>
          <p:nvPr/>
        </p:nvSpPr>
        <p:spPr>
          <a:xfrm>
            <a:off x="7874650" y="3582850"/>
            <a:ext cx="48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479" name="Google Shape;479;p41"/>
          <p:cNvSpPr txBox="1"/>
          <p:nvPr/>
        </p:nvSpPr>
        <p:spPr>
          <a:xfrm>
            <a:off x="1015063" y="38307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480" name="Google Shape;480;p41"/>
          <p:cNvSpPr txBox="1"/>
          <p:nvPr/>
        </p:nvSpPr>
        <p:spPr>
          <a:xfrm>
            <a:off x="4207533" y="399992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481" name="Google Shape;481;p41"/>
          <p:cNvSpPr txBox="1"/>
          <p:nvPr/>
        </p:nvSpPr>
        <p:spPr>
          <a:xfrm>
            <a:off x="3704117" y="291621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482" name="Google Shape;482;p41"/>
          <p:cNvSpPr txBox="1"/>
          <p:nvPr/>
        </p:nvSpPr>
        <p:spPr>
          <a:xfrm>
            <a:off x="443769" y="29684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   x </a:t>
            </a:r>
            <a:endParaRPr>
              <a:latin typeface="Open Sans"/>
              <a:ea typeface="Open Sans"/>
              <a:cs typeface="Open Sans"/>
              <a:sym typeface="Open Sans"/>
            </a:endParaRPr>
          </a:p>
        </p:txBody>
      </p:sp>
      <p:sp>
        <p:nvSpPr>
          <p:cNvPr id="483" name="Google Shape;483;p41"/>
          <p:cNvSpPr txBox="1"/>
          <p:nvPr/>
        </p:nvSpPr>
        <p:spPr>
          <a:xfrm>
            <a:off x="1038463" y="33240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484" name="Google Shape;484;p41"/>
          <p:cNvSpPr txBox="1"/>
          <p:nvPr/>
        </p:nvSpPr>
        <p:spPr>
          <a:xfrm>
            <a:off x="1571863"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485" name="Google Shape;485;p41"/>
          <p:cNvSpPr txBox="1"/>
          <p:nvPr/>
        </p:nvSpPr>
        <p:spPr>
          <a:xfrm>
            <a:off x="4174652" y="3512406"/>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486" name="Google Shape;486;p41"/>
          <p:cNvSpPr txBox="1"/>
          <p:nvPr/>
        </p:nvSpPr>
        <p:spPr>
          <a:xfrm>
            <a:off x="4696063" y="34764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487" name="Google Shape;487;p41"/>
          <p:cNvSpPr/>
          <p:nvPr/>
        </p:nvSpPr>
        <p:spPr>
          <a:xfrm>
            <a:off x="2507875"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txBox="1"/>
          <p:nvPr/>
        </p:nvSpPr>
        <p:spPr>
          <a:xfrm>
            <a:off x="4882038" y="2594029"/>
            <a:ext cx="944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relu(z)</a:t>
            </a:r>
            <a:endParaRPr>
              <a:latin typeface="Open Sans"/>
              <a:ea typeface="Open Sans"/>
              <a:cs typeface="Open Sans"/>
              <a:sym typeface="Open Sans"/>
            </a:endParaRPr>
          </a:p>
        </p:txBody>
      </p:sp>
      <p:sp>
        <p:nvSpPr>
          <p:cNvPr id="489" name="Google Shape;489;p41"/>
          <p:cNvSpPr/>
          <p:nvPr/>
        </p:nvSpPr>
        <p:spPr>
          <a:xfrm>
            <a:off x="5479675"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txBox="1"/>
          <p:nvPr/>
        </p:nvSpPr>
        <p:spPr>
          <a:xfrm>
            <a:off x="6435327" y="2892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491" name="Google Shape;491;p41"/>
          <p:cNvSpPr txBox="1"/>
          <p:nvPr/>
        </p:nvSpPr>
        <p:spPr>
          <a:xfrm>
            <a:off x="6917852" y="3360006"/>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grpSp>
        <p:nvGrpSpPr>
          <p:cNvPr id="492" name="Google Shape;492;p41"/>
          <p:cNvGrpSpPr/>
          <p:nvPr/>
        </p:nvGrpSpPr>
        <p:grpSpPr>
          <a:xfrm>
            <a:off x="8535185" y="2875425"/>
            <a:ext cx="514276" cy="221700"/>
            <a:chOff x="6546825" y="3449400"/>
            <a:chExt cx="489600" cy="221700"/>
          </a:xfrm>
        </p:grpSpPr>
        <p:sp>
          <p:nvSpPr>
            <p:cNvPr id="493" name="Google Shape;493;p41"/>
            <p:cNvSpPr/>
            <p:nvPr/>
          </p:nvSpPr>
          <p:spPr>
            <a:xfrm>
              <a:off x="6546825" y="3449400"/>
              <a:ext cx="2448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p:nvPr/>
          </p:nvSpPr>
          <p:spPr>
            <a:xfrm>
              <a:off x="6791625" y="3449400"/>
              <a:ext cx="2448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1"/>
          <p:cNvSpPr txBox="1"/>
          <p:nvPr/>
        </p:nvSpPr>
        <p:spPr>
          <a:xfrm>
            <a:off x="8632388" y="3061175"/>
            <a:ext cx="48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a:t>
            </a:r>
            <a:endParaRPr>
              <a:latin typeface="Open Sans"/>
              <a:ea typeface="Open Sans"/>
              <a:cs typeface="Open Sans"/>
              <a:sym typeface="Open Sans"/>
            </a:endParaRPr>
          </a:p>
        </p:txBody>
      </p:sp>
      <p:sp>
        <p:nvSpPr>
          <p:cNvPr id="496" name="Google Shape;496;p41"/>
          <p:cNvSpPr/>
          <p:nvPr/>
        </p:nvSpPr>
        <p:spPr>
          <a:xfrm>
            <a:off x="8043250"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
          <p:cNvSpPr txBox="1"/>
          <p:nvPr/>
        </p:nvSpPr>
        <p:spPr>
          <a:xfrm>
            <a:off x="6852458" y="390257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cxnSp>
        <p:nvCxnSpPr>
          <p:cNvPr id="498" name="Google Shape;498;p41"/>
          <p:cNvCxnSpPr>
            <a:stCxn id="442" idx="6"/>
            <a:endCxn id="449" idx="2"/>
          </p:cNvCxnSpPr>
          <p:nvPr/>
        </p:nvCxnSpPr>
        <p:spPr>
          <a:xfrm>
            <a:off x="6037293" y="1205590"/>
            <a:ext cx="949800" cy="411900"/>
          </a:xfrm>
          <a:prstGeom prst="straightConnector1">
            <a:avLst/>
          </a:prstGeom>
          <a:noFill/>
          <a:ln cap="flat" cmpd="sng" w="9525">
            <a:solidFill>
              <a:srgbClr val="B7B7B7"/>
            </a:solidFill>
            <a:prstDash val="solid"/>
            <a:round/>
            <a:headEnd len="med" w="med" type="none"/>
            <a:tailEnd len="med" w="med" type="triangle"/>
          </a:ln>
        </p:spPr>
      </p:cxnSp>
      <p:sp>
        <p:nvSpPr>
          <p:cNvPr id="499" name="Google Shape;499;p41"/>
          <p:cNvSpPr txBox="1"/>
          <p:nvPr/>
        </p:nvSpPr>
        <p:spPr>
          <a:xfrm>
            <a:off x="7238904"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grpSp>
        <p:nvGrpSpPr>
          <p:cNvPr id="500" name="Google Shape;500;p41"/>
          <p:cNvGrpSpPr/>
          <p:nvPr/>
        </p:nvGrpSpPr>
        <p:grpSpPr>
          <a:xfrm>
            <a:off x="2026944" y="3345902"/>
            <a:ext cx="734400" cy="221700"/>
            <a:chOff x="2659500" y="2822500"/>
            <a:chExt cx="734400" cy="221700"/>
          </a:xfrm>
        </p:grpSpPr>
        <p:sp>
          <p:nvSpPr>
            <p:cNvPr id="501" name="Google Shape;501;p41"/>
            <p:cNvSpPr/>
            <p:nvPr/>
          </p:nvSpPr>
          <p:spPr>
            <a:xfrm>
              <a:off x="26595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1"/>
            <p:cNvSpPr/>
            <p:nvPr/>
          </p:nvSpPr>
          <p:spPr>
            <a:xfrm>
              <a:off x="29043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1"/>
            <p:cNvSpPr/>
            <p:nvPr/>
          </p:nvSpPr>
          <p:spPr>
            <a:xfrm>
              <a:off x="31491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41"/>
          <p:cNvSpPr/>
          <p:nvPr/>
        </p:nvSpPr>
        <p:spPr>
          <a:xfrm>
            <a:off x="992613" y="28280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1237413" y="28280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1237413" y="30497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1482213" y="30497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992613" y="353386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txBox="1"/>
          <p:nvPr/>
        </p:nvSpPr>
        <p:spPr>
          <a:xfrm>
            <a:off x="1038463" y="2460888"/>
            <a:ext cx="6885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p:txBody>
      </p:sp>
      <p:sp>
        <p:nvSpPr>
          <p:cNvPr id="510" name="Google Shape;510;p41"/>
          <p:cNvSpPr txBox="1"/>
          <p:nvPr/>
        </p:nvSpPr>
        <p:spPr>
          <a:xfrm>
            <a:off x="2295263" y="3492690"/>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511" name="Google Shape;511;p41"/>
          <p:cNvSpPr/>
          <p:nvPr/>
        </p:nvSpPr>
        <p:spPr>
          <a:xfrm>
            <a:off x="1482213" y="353386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txBox="1"/>
          <p:nvPr/>
        </p:nvSpPr>
        <p:spPr>
          <a:xfrm>
            <a:off x="1015063" y="38307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513" name="Google Shape;513;p41"/>
          <p:cNvSpPr txBox="1"/>
          <p:nvPr/>
        </p:nvSpPr>
        <p:spPr>
          <a:xfrm>
            <a:off x="1571863"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514" name="Google Shape;514;p41"/>
          <p:cNvSpPr/>
          <p:nvPr/>
        </p:nvSpPr>
        <p:spPr>
          <a:xfrm>
            <a:off x="1482213" y="28280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992613" y="30497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1"/>
          <p:cNvSpPr/>
          <p:nvPr/>
        </p:nvSpPr>
        <p:spPr>
          <a:xfrm>
            <a:off x="1237413" y="353386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41"/>
          <p:cNvGrpSpPr/>
          <p:nvPr/>
        </p:nvGrpSpPr>
        <p:grpSpPr>
          <a:xfrm>
            <a:off x="5226675" y="3444200"/>
            <a:ext cx="489600" cy="221700"/>
            <a:chOff x="4761450" y="2839800"/>
            <a:chExt cx="489600" cy="221700"/>
          </a:xfrm>
        </p:grpSpPr>
        <p:sp>
          <p:nvSpPr>
            <p:cNvPr id="518" name="Google Shape;518;p41"/>
            <p:cNvSpPr/>
            <p:nvPr/>
          </p:nvSpPr>
          <p:spPr>
            <a:xfrm>
              <a:off x="47614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p:nvPr/>
          </p:nvSpPr>
          <p:spPr>
            <a:xfrm>
              <a:off x="50062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41"/>
          <p:cNvSpPr/>
          <p:nvPr/>
        </p:nvSpPr>
        <p:spPr>
          <a:xfrm>
            <a:off x="4497588" y="305633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4252788" y="28294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p:nvPr/>
        </p:nvSpPr>
        <p:spPr>
          <a:xfrm>
            <a:off x="4252788" y="32728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p:nvPr/>
        </p:nvSpPr>
        <p:spPr>
          <a:xfrm>
            <a:off x="4497588" y="32728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1"/>
          <p:cNvSpPr/>
          <p:nvPr/>
        </p:nvSpPr>
        <p:spPr>
          <a:xfrm>
            <a:off x="4268988" y="37162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1"/>
          <p:cNvSpPr txBox="1"/>
          <p:nvPr/>
        </p:nvSpPr>
        <p:spPr>
          <a:xfrm>
            <a:off x="5329960" y="3565963"/>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526" name="Google Shape;526;p41"/>
          <p:cNvSpPr/>
          <p:nvPr/>
        </p:nvSpPr>
        <p:spPr>
          <a:xfrm>
            <a:off x="4529563" y="37162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txBox="1"/>
          <p:nvPr/>
        </p:nvSpPr>
        <p:spPr>
          <a:xfrm>
            <a:off x="3704117" y="291621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528" name="Google Shape;528;p41"/>
          <p:cNvSpPr txBox="1"/>
          <p:nvPr/>
        </p:nvSpPr>
        <p:spPr>
          <a:xfrm>
            <a:off x="4696063" y="34764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529" name="Google Shape;529;p41"/>
          <p:cNvSpPr/>
          <p:nvPr/>
        </p:nvSpPr>
        <p:spPr>
          <a:xfrm>
            <a:off x="4252788" y="30511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4497588" y="28294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Today’s Agenda</a:t>
            </a:r>
            <a:endParaRPr/>
          </a:p>
        </p:txBody>
      </p:sp>
      <p:sp>
        <p:nvSpPr>
          <p:cNvPr id="75" name="Google Shape;75;p15"/>
          <p:cNvSpPr txBox="1"/>
          <p:nvPr>
            <p:ph idx="1" type="body"/>
          </p:nvPr>
        </p:nvSpPr>
        <p:spPr>
          <a:xfrm>
            <a:off x="311700" y="1147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Introductions &amp; course overview (~15 minutes)</a:t>
            </a:r>
            <a:endParaRPr/>
          </a:p>
          <a:p>
            <a:pPr indent="-342900" lvl="0" marL="457200" rtl="0" algn="l">
              <a:spcBef>
                <a:spcPts val="0"/>
              </a:spcBef>
              <a:spcAft>
                <a:spcPts val="0"/>
              </a:spcAft>
              <a:buSzPts val="1800"/>
              <a:buAutoNum type="arabicPeriod"/>
            </a:pPr>
            <a:r>
              <a:rPr lang="en"/>
              <a:t>Why is language interesting? (~15 minutes)</a:t>
            </a:r>
            <a:endParaRPr/>
          </a:p>
          <a:p>
            <a:pPr indent="-342900" lvl="0" marL="457200" rtl="0" algn="l">
              <a:spcBef>
                <a:spcPts val="0"/>
              </a:spcBef>
              <a:spcAft>
                <a:spcPts val="0"/>
              </a:spcAft>
              <a:buSzPts val="1800"/>
              <a:buAutoNum type="arabicPeriod"/>
            </a:pPr>
            <a:r>
              <a:rPr lang="en"/>
              <a:t>NLP tasks and structures (~10 minutes)</a:t>
            </a:r>
            <a:endParaRPr/>
          </a:p>
          <a:p>
            <a:pPr indent="-342900" lvl="0" marL="457200" rtl="0" algn="l">
              <a:spcBef>
                <a:spcPts val="0"/>
              </a:spcBef>
              <a:spcAft>
                <a:spcPts val="0"/>
              </a:spcAft>
              <a:buSzPts val="1800"/>
              <a:buAutoNum type="arabicPeriod"/>
            </a:pPr>
            <a:r>
              <a:rPr lang="en"/>
              <a:t>Parts of a neural net: affine and nonlinearities (~40 minutes)</a:t>
            </a:r>
            <a:endParaRPr/>
          </a:p>
          <a:p>
            <a:pPr indent="-342900" lvl="0" marL="457200" rtl="0" algn="l">
              <a:spcBef>
                <a:spcPts val="0"/>
              </a:spcBef>
              <a:spcAft>
                <a:spcPts val="0"/>
              </a:spcAft>
              <a:buSzPts val="1800"/>
              <a:buAutoNum type="arabicPeriod"/>
            </a:pPr>
            <a:r>
              <a:rPr lang="en"/>
              <a:t>Motivating a loss function (~10 minutes)</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2"/>
          <p:cNvSpPr txBox="1"/>
          <p:nvPr>
            <p:ph type="title"/>
          </p:nvPr>
        </p:nvSpPr>
        <p:spPr>
          <a:xfrm>
            <a:off x="311700" y="302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Networks and Matrices</a:t>
            </a:r>
            <a:endParaRPr/>
          </a:p>
        </p:txBody>
      </p:sp>
      <p:grpSp>
        <p:nvGrpSpPr>
          <p:cNvPr id="536" name="Google Shape;536;p42"/>
          <p:cNvGrpSpPr/>
          <p:nvPr/>
        </p:nvGrpSpPr>
        <p:grpSpPr>
          <a:xfrm>
            <a:off x="4391975" y="302150"/>
            <a:ext cx="4240507" cy="1806881"/>
            <a:chOff x="4471850" y="371025"/>
            <a:chExt cx="4240507" cy="1806881"/>
          </a:xfrm>
        </p:grpSpPr>
        <p:sp>
          <p:nvSpPr>
            <p:cNvPr id="537" name="Google Shape;537;p42"/>
            <p:cNvSpPr/>
            <p:nvPr/>
          </p:nvSpPr>
          <p:spPr>
            <a:xfrm>
              <a:off x="4471850" y="723108"/>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538" name="Google Shape;538;p42"/>
            <p:cNvSpPr/>
            <p:nvPr/>
          </p:nvSpPr>
          <p:spPr>
            <a:xfrm>
              <a:off x="4471850" y="1621750"/>
              <a:ext cx="401100" cy="399000"/>
            </a:xfrm>
            <a:prstGeom prst="flowChartConnector">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X</a:t>
              </a:r>
              <a:endParaRPr baseline="-25000" sz="1000"/>
            </a:p>
          </p:txBody>
        </p:sp>
        <p:sp>
          <p:nvSpPr>
            <p:cNvPr id="539" name="Google Shape;539;p42"/>
            <p:cNvSpPr/>
            <p:nvPr/>
          </p:nvSpPr>
          <p:spPr>
            <a:xfrm>
              <a:off x="5716068" y="37102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540" name="Google Shape;540;p42"/>
            <p:cNvCxnSpPr>
              <a:stCxn id="537" idx="6"/>
              <a:endCxn id="539" idx="2"/>
            </p:cNvCxnSpPr>
            <p:nvPr/>
          </p:nvCxnSpPr>
          <p:spPr>
            <a:xfrm flipH="1" rot="10800000">
              <a:off x="4872950" y="570408"/>
              <a:ext cx="843000" cy="352200"/>
            </a:xfrm>
            <a:prstGeom prst="straightConnector1">
              <a:avLst/>
            </a:prstGeom>
            <a:noFill/>
            <a:ln cap="flat" cmpd="sng" w="9525">
              <a:solidFill>
                <a:schemeClr val="dk2"/>
              </a:solidFill>
              <a:prstDash val="solid"/>
              <a:round/>
              <a:headEnd len="med" w="med" type="none"/>
              <a:tailEnd len="med" w="med" type="triangle"/>
            </a:ln>
          </p:spPr>
        </p:cxnSp>
        <p:cxnSp>
          <p:nvCxnSpPr>
            <p:cNvPr id="541" name="Google Shape;541;p42"/>
            <p:cNvCxnSpPr>
              <a:stCxn id="538" idx="6"/>
              <a:endCxn id="539" idx="2"/>
            </p:cNvCxnSpPr>
            <p:nvPr/>
          </p:nvCxnSpPr>
          <p:spPr>
            <a:xfrm flipH="1" rot="10800000">
              <a:off x="4872950" y="570550"/>
              <a:ext cx="843000" cy="1250700"/>
            </a:xfrm>
            <a:prstGeom prst="straightConnector1">
              <a:avLst/>
            </a:prstGeom>
            <a:noFill/>
            <a:ln cap="flat" cmpd="sng" w="9525">
              <a:solidFill>
                <a:schemeClr val="dk2"/>
              </a:solidFill>
              <a:prstDash val="solid"/>
              <a:round/>
              <a:headEnd len="med" w="med" type="none"/>
              <a:tailEnd len="med" w="med" type="triangle"/>
            </a:ln>
          </p:spPr>
        </p:cxnSp>
        <p:cxnSp>
          <p:nvCxnSpPr>
            <p:cNvPr id="542" name="Google Shape;542;p42"/>
            <p:cNvCxnSpPr>
              <a:stCxn id="539" idx="6"/>
              <a:endCxn id="543" idx="2"/>
            </p:cNvCxnSpPr>
            <p:nvPr/>
          </p:nvCxnSpPr>
          <p:spPr>
            <a:xfrm>
              <a:off x="6117168" y="570525"/>
              <a:ext cx="949800" cy="381000"/>
            </a:xfrm>
            <a:prstGeom prst="straightConnector1">
              <a:avLst/>
            </a:prstGeom>
            <a:noFill/>
            <a:ln cap="flat" cmpd="sng" w="9525">
              <a:solidFill>
                <a:schemeClr val="dk2"/>
              </a:solidFill>
              <a:prstDash val="solid"/>
              <a:round/>
              <a:headEnd len="med" w="med" type="none"/>
              <a:tailEnd len="med" w="med" type="triangle"/>
            </a:ln>
          </p:spPr>
        </p:cxnSp>
        <p:sp>
          <p:nvSpPr>
            <p:cNvPr id="544" name="Google Shape;544;p42"/>
            <p:cNvSpPr/>
            <p:nvPr/>
          </p:nvSpPr>
          <p:spPr>
            <a:xfrm>
              <a:off x="5716068" y="1074965"/>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545" name="Google Shape;545;p42"/>
            <p:cNvCxnSpPr>
              <a:stCxn id="537" idx="6"/>
              <a:endCxn id="544" idx="2"/>
            </p:cNvCxnSpPr>
            <p:nvPr/>
          </p:nvCxnSpPr>
          <p:spPr>
            <a:xfrm>
              <a:off x="4872950" y="922608"/>
              <a:ext cx="843000" cy="351900"/>
            </a:xfrm>
            <a:prstGeom prst="straightConnector1">
              <a:avLst/>
            </a:prstGeom>
            <a:noFill/>
            <a:ln cap="flat" cmpd="sng" w="9525">
              <a:solidFill>
                <a:schemeClr val="dk2"/>
              </a:solidFill>
              <a:prstDash val="solid"/>
              <a:round/>
              <a:headEnd len="med" w="med" type="none"/>
              <a:tailEnd len="med" w="med" type="triangle"/>
            </a:ln>
          </p:spPr>
        </p:cxnSp>
        <p:cxnSp>
          <p:nvCxnSpPr>
            <p:cNvPr id="546" name="Google Shape;546;p42"/>
            <p:cNvCxnSpPr>
              <a:stCxn id="538" idx="6"/>
              <a:endCxn id="544" idx="2"/>
            </p:cNvCxnSpPr>
            <p:nvPr/>
          </p:nvCxnSpPr>
          <p:spPr>
            <a:xfrm flipH="1" rot="10800000">
              <a:off x="4872950" y="1274350"/>
              <a:ext cx="843000" cy="546900"/>
            </a:xfrm>
            <a:prstGeom prst="straightConnector1">
              <a:avLst/>
            </a:prstGeom>
            <a:noFill/>
            <a:ln cap="flat" cmpd="sng" w="9525">
              <a:solidFill>
                <a:schemeClr val="dk2"/>
              </a:solidFill>
              <a:prstDash val="solid"/>
              <a:round/>
              <a:headEnd len="med" w="med" type="none"/>
              <a:tailEnd len="med" w="med" type="triangle"/>
            </a:ln>
          </p:spPr>
        </p:cxnSp>
        <p:sp>
          <p:nvSpPr>
            <p:cNvPr id="547" name="Google Shape;547;p42"/>
            <p:cNvSpPr/>
            <p:nvPr/>
          </p:nvSpPr>
          <p:spPr>
            <a:xfrm>
              <a:off x="5716068" y="1778906"/>
              <a:ext cx="401100" cy="399000"/>
            </a:xfrm>
            <a:prstGeom prst="flowChartConnec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cxnSp>
          <p:nvCxnSpPr>
            <p:cNvPr id="548" name="Google Shape;548;p42"/>
            <p:cNvCxnSpPr>
              <a:endCxn id="547" idx="2"/>
            </p:cNvCxnSpPr>
            <p:nvPr/>
          </p:nvCxnSpPr>
          <p:spPr>
            <a:xfrm>
              <a:off x="4872768" y="922706"/>
              <a:ext cx="843300" cy="1055700"/>
            </a:xfrm>
            <a:prstGeom prst="straightConnector1">
              <a:avLst/>
            </a:prstGeom>
            <a:noFill/>
            <a:ln cap="flat" cmpd="sng" w="9525">
              <a:solidFill>
                <a:schemeClr val="dk2"/>
              </a:solidFill>
              <a:prstDash val="solid"/>
              <a:round/>
              <a:headEnd len="med" w="med" type="none"/>
              <a:tailEnd len="med" w="med" type="triangle"/>
            </a:ln>
          </p:spPr>
        </p:cxnSp>
        <p:cxnSp>
          <p:nvCxnSpPr>
            <p:cNvPr id="549" name="Google Shape;549;p42"/>
            <p:cNvCxnSpPr>
              <a:endCxn id="547" idx="2"/>
            </p:cNvCxnSpPr>
            <p:nvPr/>
          </p:nvCxnSpPr>
          <p:spPr>
            <a:xfrm>
              <a:off x="4872768" y="1821206"/>
              <a:ext cx="843300" cy="157200"/>
            </a:xfrm>
            <a:prstGeom prst="straightConnector1">
              <a:avLst/>
            </a:prstGeom>
            <a:noFill/>
            <a:ln cap="flat" cmpd="sng" w="9525">
              <a:solidFill>
                <a:schemeClr val="dk2"/>
              </a:solidFill>
              <a:prstDash val="solid"/>
              <a:round/>
              <a:headEnd len="med" w="med" type="none"/>
              <a:tailEnd len="med" w="med" type="triangle"/>
            </a:ln>
          </p:spPr>
        </p:cxnSp>
        <p:cxnSp>
          <p:nvCxnSpPr>
            <p:cNvPr id="550" name="Google Shape;550;p42"/>
            <p:cNvCxnSpPr>
              <a:stCxn id="539" idx="6"/>
              <a:endCxn id="551" idx="2"/>
            </p:cNvCxnSpPr>
            <p:nvPr/>
          </p:nvCxnSpPr>
          <p:spPr>
            <a:xfrm>
              <a:off x="6117168" y="570525"/>
              <a:ext cx="949800" cy="1115700"/>
            </a:xfrm>
            <a:prstGeom prst="straightConnector1">
              <a:avLst/>
            </a:prstGeom>
            <a:noFill/>
            <a:ln cap="flat" cmpd="sng" w="9525">
              <a:solidFill>
                <a:srgbClr val="B7B7B7"/>
              </a:solidFill>
              <a:prstDash val="solid"/>
              <a:round/>
              <a:headEnd len="med" w="med" type="none"/>
              <a:tailEnd len="med" w="med" type="triangle"/>
            </a:ln>
          </p:spPr>
        </p:cxnSp>
        <p:cxnSp>
          <p:nvCxnSpPr>
            <p:cNvPr id="552" name="Google Shape;552;p42"/>
            <p:cNvCxnSpPr>
              <a:stCxn id="547" idx="6"/>
              <a:endCxn id="551" idx="2"/>
            </p:cNvCxnSpPr>
            <p:nvPr/>
          </p:nvCxnSpPr>
          <p:spPr>
            <a:xfrm flipH="1" rot="10800000">
              <a:off x="6117168" y="1686206"/>
              <a:ext cx="949800" cy="292200"/>
            </a:xfrm>
            <a:prstGeom prst="straightConnector1">
              <a:avLst/>
            </a:prstGeom>
            <a:noFill/>
            <a:ln cap="flat" cmpd="sng" w="9525">
              <a:solidFill>
                <a:schemeClr val="dk2"/>
              </a:solidFill>
              <a:prstDash val="solid"/>
              <a:round/>
              <a:headEnd len="med" w="med" type="none"/>
              <a:tailEnd len="med" w="med" type="triangle"/>
            </a:ln>
          </p:spPr>
        </p:cxnSp>
        <p:cxnSp>
          <p:nvCxnSpPr>
            <p:cNvPr id="553" name="Google Shape;553;p42"/>
            <p:cNvCxnSpPr>
              <a:stCxn id="544" idx="6"/>
              <a:endCxn id="543" idx="2"/>
            </p:cNvCxnSpPr>
            <p:nvPr/>
          </p:nvCxnSpPr>
          <p:spPr>
            <a:xfrm flipH="1" rot="10800000">
              <a:off x="6117168" y="951365"/>
              <a:ext cx="949800" cy="323100"/>
            </a:xfrm>
            <a:prstGeom prst="straightConnector1">
              <a:avLst/>
            </a:prstGeom>
            <a:noFill/>
            <a:ln cap="flat" cmpd="sng" w="9525">
              <a:solidFill>
                <a:srgbClr val="B7B7B7"/>
              </a:solidFill>
              <a:prstDash val="solid"/>
              <a:round/>
              <a:headEnd len="med" w="med" type="none"/>
              <a:tailEnd len="med" w="med" type="triangle"/>
            </a:ln>
          </p:spPr>
        </p:cxnSp>
        <p:cxnSp>
          <p:nvCxnSpPr>
            <p:cNvPr id="554" name="Google Shape;554;p42"/>
            <p:cNvCxnSpPr>
              <a:stCxn id="547" idx="6"/>
              <a:endCxn id="543" idx="2"/>
            </p:cNvCxnSpPr>
            <p:nvPr/>
          </p:nvCxnSpPr>
          <p:spPr>
            <a:xfrm flipH="1" rot="10800000">
              <a:off x="6117168" y="951506"/>
              <a:ext cx="949800" cy="1026900"/>
            </a:xfrm>
            <a:prstGeom prst="straightConnector1">
              <a:avLst/>
            </a:prstGeom>
            <a:noFill/>
            <a:ln cap="flat" cmpd="sng" w="9525">
              <a:solidFill>
                <a:srgbClr val="B7B7B7"/>
              </a:solidFill>
              <a:prstDash val="solid"/>
              <a:round/>
              <a:headEnd len="med" w="med" type="none"/>
              <a:tailEnd len="med" w="med" type="triangle"/>
            </a:ln>
          </p:spPr>
        </p:cxnSp>
        <p:sp>
          <p:nvSpPr>
            <p:cNvPr id="543" name="Google Shape;543;p42"/>
            <p:cNvSpPr/>
            <p:nvPr/>
          </p:nvSpPr>
          <p:spPr>
            <a:xfrm>
              <a:off x="7067019" y="752000"/>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551" name="Google Shape;551;p42"/>
            <p:cNvSpPr/>
            <p:nvPr/>
          </p:nvSpPr>
          <p:spPr>
            <a:xfrm>
              <a:off x="7067011" y="1486733"/>
              <a:ext cx="401100" cy="3990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555" name="Google Shape;555;p42"/>
            <p:cNvSpPr/>
            <p:nvPr/>
          </p:nvSpPr>
          <p:spPr>
            <a:xfrm>
              <a:off x="8311257" y="723023"/>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sp>
          <p:nvSpPr>
            <p:cNvPr id="556" name="Google Shape;556;p42"/>
            <p:cNvSpPr/>
            <p:nvPr/>
          </p:nvSpPr>
          <p:spPr>
            <a:xfrm>
              <a:off x="8311200" y="1457731"/>
              <a:ext cx="401100" cy="399000"/>
            </a:xfrm>
            <a:prstGeom prst="flowChartConnector">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cxnSp>
          <p:nvCxnSpPr>
            <p:cNvPr id="557" name="Google Shape;557;p42"/>
            <p:cNvCxnSpPr>
              <a:stCxn id="543" idx="6"/>
              <a:endCxn id="555" idx="2"/>
            </p:cNvCxnSpPr>
            <p:nvPr/>
          </p:nvCxnSpPr>
          <p:spPr>
            <a:xfrm flipH="1" rot="10800000">
              <a:off x="7468119" y="922400"/>
              <a:ext cx="843000" cy="29100"/>
            </a:xfrm>
            <a:prstGeom prst="straightConnector1">
              <a:avLst/>
            </a:prstGeom>
            <a:noFill/>
            <a:ln cap="flat" cmpd="sng" w="9525">
              <a:solidFill>
                <a:schemeClr val="dk2"/>
              </a:solidFill>
              <a:prstDash val="solid"/>
              <a:round/>
              <a:headEnd len="med" w="med" type="none"/>
              <a:tailEnd len="med" w="med" type="triangle"/>
            </a:ln>
          </p:spPr>
        </p:cxnSp>
        <p:cxnSp>
          <p:nvCxnSpPr>
            <p:cNvPr id="558" name="Google Shape;558;p42"/>
            <p:cNvCxnSpPr>
              <a:stCxn id="543" idx="6"/>
              <a:endCxn id="556" idx="2"/>
            </p:cNvCxnSpPr>
            <p:nvPr/>
          </p:nvCxnSpPr>
          <p:spPr>
            <a:xfrm>
              <a:off x="7468119" y="951500"/>
              <a:ext cx="843000" cy="705600"/>
            </a:xfrm>
            <a:prstGeom prst="straightConnector1">
              <a:avLst/>
            </a:prstGeom>
            <a:noFill/>
            <a:ln cap="flat" cmpd="sng" w="9525">
              <a:solidFill>
                <a:schemeClr val="dk2"/>
              </a:solidFill>
              <a:prstDash val="solid"/>
              <a:round/>
              <a:headEnd len="med" w="med" type="none"/>
              <a:tailEnd len="med" w="med" type="triangle"/>
            </a:ln>
          </p:spPr>
        </p:cxnSp>
        <p:cxnSp>
          <p:nvCxnSpPr>
            <p:cNvPr id="559" name="Google Shape;559;p42"/>
            <p:cNvCxnSpPr>
              <a:stCxn id="551" idx="6"/>
              <a:endCxn id="555" idx="2"/>
            </p:cNvCxnSpPr>
            <p:nvPr/>
          </p:nvCxnSpPr>
          <p:spPr>
            <a:xfrm flipH="1" rot="10800000">
              <a:off x="7468111" y="922433"/>
              <a:ext cx="843000" cy="763800"/>
            </a:xfrm>
            <a:prstGeom prst="straightConnector1">
              <a:avLst/>
            </a:prstGeom>
            <a:noFill/>
            <a:ln cap="flat" cmpd="sng" w="9525">
              <a:solidFill>
                <a:schemeClr val="dk2"/>
              </a:solidFill>
              <a:prstDash val="solid"/>
              <a:round/>
              <a:headEnd len="med" w="med" type="none"/>
              <a:tailEnd len="med" w="med" type="triangle"/>
            </a:ln>
          </p:spPr>
        </p:cxnSp>
        <p:cxnSp>
          <p:nvCxnSpPr>
            <p:cNvPr id="560" name="Google Shape;560;p42"/>
            <p:cNvCxnSpPr>
              <a:stCxn id="551" idx="6"/>
              <a:endCxn id="556" idx="2"/>
            </p:cNvCxnSpPr>
            <p:nvPr/>
          </p:nvCxnSpPr>
          <p:spPr>
            <a:xfrm flipH="1" rot="10800000">
              <a:off x="7468111" y="1657133"/>
              <a:ext cx="843000" cy="29100"/>
            </a:xfrm>
            <a:prstGeom prst="straightConnector1">
              <a:avLst/>
            </a:prstGeom>
            <a:noFill/>
            <a:ln cap="flat" cmpd="sng" w="9525">
              <a:solidFill>
                <a:schemeClr val="dk2"/>
              </a:solidFill>
              <a:prstDash val="solid"/>
              <a:round/>
              <a:headEnd len="med" w="med" type="none"/>
              <a:tailEnd len="med" w="med" type="triangle"/>
            </a:ln>
          </p:spPr>
        </p:cxnSp>
      </p:grpSp>
      <p:grpSp>
        <p:nvGrpSpPr>
          <p:cNvPr id="561" name="Google Shape;561;p42"/>
          <p:cNvGrpSpPr/>
          <p:nvPr/>
        </p:nvGrpSpPr>
        <p:grpSpPr>
          <a:xfrm>
            <a:off x="97057" y="2922491"/>
            <a:ext cx="489600" cy="221700"/>
            <a:chOff x="769775" y="2822500"/>
            <a:chExt cx="489600" cy="221700"/>
          </a:xfrm>
        </p:grpSpPr>
        <p:sp>
          <p:nvSpPr>
            <p:cNvPr id="562" name="Google Shape;562;p42"/>
            <p:cNvSpPr/>
            <p:nvPr/>
          </p:nvSpPr>
          <p:spPr>
            <a:xfrm>
              <a:off x="769775" y="2822500"/>
              <a:ext cx="244800" cy="2217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1014575" y="2822500"/>
              <a:ext cx="244800" cy="2217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42"/>
          <p:cNvGrpSpPr/>
          <p:nvPr/>
        </p:nvGrpSpPr>
        <p:grpSpPr>
          <a:xfrm>
            <a:off x="6039733" y="2881760"/>
            <a:ext cx="489600" cy="221700"/>
            <a:chOff x="4761450" y="2839800"/>
            <a:chExt cx="489600" cy="221700"/>
          </a:xfrm>
        </p:grpSpPr>
        <p:sp>
          <p:nvSpPr>
            <p:cNvPr id="565" name="Google Shape;565;p42"/>
            <p:cNvSpPr/>
            <p:nvPr/>
          </p:nvSpPr>
          <p:spPr>
            <a:xfrm>
              <a:off x="47614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50062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42"/>
          <p:cNvGrpSpPr/>
          <p:nvPr/>
        </p:nvGrpSpPr>
        <p:grpSpPr>
          <a:xfrm>
            <a:off x="3024569" y="2893759"/>
            <a:ext cx="734400" cy="221700"/>
            <a:chOff x="2659500" y="2822500"/>
            <a:chExt cx="734400" cy="221700"/>
          </a:xfrm>
        </p:grpSpPr>
        <p:sp>
          <p:nvSpPr>
            <p:cNvPr id="568" name="Google Shape;568;p42"/>
            <p:cNvSpPr/>
            <p:nvPr/>
          </p:nvSpPr>
          <p:spPr>
            <a:xfrm>
              <a:off x="26595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29043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31491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42"/>
          <p:cNvSpPr/>
          <p:nvPr/>
        </p:nvSpPr>
        <p:spPr>
          <a:xfrm>
            <a:off x="678713" y="2437625"/>
            <a:ext cx="2246400" cy="1772700"/>
          </a:xfrm>
          <a:prstGeom prst="roundRect">
            <a:avLst>
              <a:gd fmla="val 16667" name="adj"/>
            </a:avLst>
          </a:prstGeom>
          <a:solidFill>
            <a:srgbClr val="CFE2F3">
              <a:alpha val="11170"/>
            </a:srgbClr>
          </a:solid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42"/>
          <p:cNvGrpSpPr/>
          <p:nvPr/>
        </p:nvGrpSpPr>
        <p:grpSpPr>
          <a:xfrm>
            <a:off x="2026944" y="3345902"/>
            <a:ext cx="734400" cy="221700"/>
            <a:chOff x="2659500" y="2822500"/>
            <a:chExt cx="734400" cy="221700"/>
          </a:xfrm>
        </p:grpSpPr>
        <p:sp>
          <p:nvSpPr>
            <p:cNvPr id="573" name="Google Shape;573;p42"/>
            <p:cNvSpPr/>
            <p:nvPr/>
          </p:nvSpPr>
          <p:spPr>
            <a:xfrm>
              <a:off x="26595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29043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3149100" y="2822500"/>
              <a:ext cx="244800" cy="221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42"/>
          <p:cNvSpPr/>
          <p:nvPr/>
        </p:nvSpPr>
        <p:spPr>
          <a:xfrm>
            <a:off x="992613" y="28280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a:off x="1237413" y="28280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1482213" y="28280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p:nvPr/>
        </p:nvSpPr>
        <p:spPr>
          <a:xfrm>
            <a:off x="992613" y="30497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
          <p:cNvSpPr/>
          <p:nvPr/>
        </p:nvSpPr>
        <p:spPr>
          <a:xfrm>
            <a:off x="1237413" y="30497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2"/>
          <p:cNvSpPr/>
          <p:nvPr/>
        </p:nvSpPr>
        <p:spPr>
          <a:xfrm>
            <a:off x="1482213" y="304971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2"/>
          <p:cNvSpPr/>
          <p:nvPr/>
        </p:nvSpPr>
        <p:spPr>
          <a:xfrm>
            <a:off x="992613" y="353386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2"/>
          <p:cNvSpPr txBox="1"/>
          <p:nvPr/>
        </p:nvSpPr>
        <p:spPr>
          <a:xfrm>
            <a:off x="1038463" y="2460888"/>
            <a:ext cx="6885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p:txBody>
      </p:sp>
      <p:sp>
        <p:nvSpPr>
          <p:cNvPr id="584" name="Google Shape;584;p42"/>
          <p:cNvSpPr txBox="1"/>
          <p:nvPr/>
        </p:nvSpPr>
        <p:spPr>
          <a:xfrm>
            <a:off x="2295263" y="3492690"/>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585" name="Google Shape;585;p42"/>
          <p:cNvSpPr txBox="1"/>
          <p:nvPr/>
        </p:nvSpPr>
        <p:spPr>
          <a:xfrm>
            <a:off x="1910238" y="2594029"/>
            <a:ext cx="944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relu(z)</a:t>
            </a:r>
            <a:endParaRPr>
              <a:latin typeface="Open Sans"/>
              <a:ea typeface="Open Sans"/>
              <a:cs typeface="Open Sans"/>
              <a:sym typeface="Open Sans"/>
            </a:endParaRPr>
          </a:p>
        </p:txBody>
      </p:sp>
      <p:sp>
        <p:nvSpPr>
          <p:cNvPr id="586" name="Google Shape;586;p42"/>
          <p:cNvSpPr/>
          <p:nvPr/>
        </p:nvSpPr>
        <p:spPr>
          <a:xfrm>
            <a:off x="3863650" y="2437625"/>
            <a:ext cx="2028000" cy="1772700"/>
          </a:xfrm>
          <a:prstGeom prst="roundRect">
            <a:avLst>
              <a:gd fmla="val 16667" name="adj"/>
            </a:avLst>
          </a:prstGeom>
          <a:solidFill>
            <a:srgbClr val="FFD966">
              <a:alpha val="17880"/>
            </a:srgbClr>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42"/>
          <p:cNvGrpSpPr/>
          <p:nvPr/>
        </p:nvGrpSpPr>
        <p:grpSpPr>
          <a:xfrm>
            <a:off x="5226675" y="3444200"/>
            <a:ext cx="489600" cy="221700"/>
            <a:chOff x="4761450" y="2839800"/>
            <a:chExt cx="489600" cy="221700"/>
          </a:xfrm>
        </p:grpSpPr>
        <p:sp>
          <p:nvSpPr>
            <p:cNvPr id="588" name="Google Shape;588;p42"/>
            <p:cNvSpPr/>
            <p:nvPr/>
          </p:nvSpPr>
          <p:spPr>
            <a:xfrm>
              <a:off x="47614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a:off x="5006250" y="2839800"/>
              <a:ext cx="244800" cy="2217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42"/>
          <p:cNvSpPr/>
          <p:nvPr/>
        </p:nvSpPr>
        <p:spPr>
          <a:xfrm>
            <a:off x="4497588" y="305633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4252788" y="28294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a:off x="4497588" y="28294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a:off x="4252788" y="30511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a:off x="4252788" y="32728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a:off x="4497588" y="32728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p:nvPr/>
        </p:nvSpPr>
        <p:spPr>
          <a:xfrm>
            <a:off x="4268988" y="37162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2"/>
          <p:cNvSpPr txBox="1"/>
          <p:nvPr/>
        </p:nvSpPr>
        <p:spPr>
          <a:xfrm>
            <a:off x="4252788" y="2460888"/>
            <a:ext cx="6885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p:txBody>
      </p:sp>
      <p:sp>
        <p:nvSpPr>
          <p:cNvPr id="598" name="Google Shape;598;p42"/>
          <p:cNvSpPr txBox="1"/>
          <p:nvPr/>
        </p:nvSpPr>
        <p:spPr>
          <a:xfrm>
            <a:off x="5329960" y="3565963"/>
            <a:ext cx="303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599" name="Google Shape;599;p42"/>
          <p:cNvSpPr/>
          <p:nvPr/>
        </p:nvSpPr>
        <p:spPr>
          <a:xfrm>
            <a:off x="6676543" y="2437625"/>
            <a:ext cx="1722000" cy="1868400"/>
          </a:xfrm>
          <a:prstGeom prst="roundRect">
            <a:avLst>
              <a:gd fmla="val 16667" name="adj"/>
            </a:avLst>
          </a:prstGeom>
          <a:solidFill>
            <a:srgbClr val="B6D7A8">
              <a:alpha val="12290"/>
            </a:srgbClr>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a:off x="7746266" y="3408825"/>
            <a:ext cx="2643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2"/>
          <p:cNvSpPr/>
          <p:nvPr/>
        </p:nvSpPr>
        <p:spPr>
          <a:xfrm>
            <a:off x="8010552" y="3408825"/>
            <a:ext cx="2643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2"/>
          <p:cNvGrpSpPr/>
          <p:nvPr/>
        </p:nvGrpSpPr>
        <p:grpSpPr>
          <a:xfrm>
            <a:off x="6850561" y="2465425"/>
            <a:ext cx="743305" cy="787188"/>
            <a:chOff x="7335650" y="2665438"/>
            <a:chExt cx="688500" cy="787188"/>
          </a:xfrm>
        </p:grpSpPr>
        <p:sp>
          <p:nvSpPr>
            <p:cNvPr id="603" name="Google Shape;603;p42"/>
            <p:cNvSpPr/>
            <p:nvPr/>
          </p:nvSpPr>
          <p:spPr>
            <a:xfrm>
              <a:off x="7626300" y="3230925"/>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2"/>
            <p:cNvGrpSpPr/>
            <p:nvPr/>
          </p:nvGrpSpPr>
          <p:grpSpPr>
            <a:xfrm>
              <a:off x="7335650" y="2665438"/>
              <a:ext cx="688500" cy="787188"/>
              <a:chOff x="5963050" y="2618788"/>
              <a:chExt cx="688500" cy="787188"/>
            </a:xfrm>
          </p:grpSpPr>
          <p:sp>
            <p:nvSpPr>
              <p:cNvPr id="605" name="Google Shape;605;p42"/>
              <p:cNvSpPr/>
              <p:nvPr/>
            </p:nvSpPr>
            <p:spPr>
              <a:xfrm>
                <a:off x="6008900" y="2962575"/>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a:off x="6253700" y="2962575"/>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6008900" y="3184275"/>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txBox="1"/>
              <p:nvPr/>
            </p:nvSpPr>
            <p:spPr>
              <a:xfrm>
                <a:off x="5963050" y="2618788"/>
                <a:ext cx="6885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p:txBody>
          </p:sp>
        </p:grpSp>
      </p:grpSp>
      <p:sp>
        <p:nvSpPr>
          <p:cNvPr id="609" name="Google Shape;609;p42"/>
          <p:cNvSpPr/>
          <p:nvPr/>
        </p:nvSpPr>
        <p:spPr>
          <a:xfrm>
            <a:off x="6941936" y="3609050"/>
            <a:ext cx="2643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2"/>
          <p:cNvSpPr txBox="1"/>
          <p:nvPr/>
        </p:nvSpPr>
        <p:spPr>
          <a:xfrm>
            <a:off x="7415686" y="2582325"/>
            <a:ext cx="12324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softmax(z)</a:t>
            </a:r>
            <a:endParaRPr>
              <a:latin typeface="Open Sans"/>
              <a:ea typeface="Open Sans"/>
              <a:cs typeface="Open Sans"/>
              <a:sym typeface="Open Sans"/>
            </a:endParaRPr>
          </a:p>
        </p:txBody>
      </p:sp>
      <p:sp>
        <p:nvSpPr>
          <p:cNvPr id="611" name="Google Shape;611;p42"/>
          <p:cNvSpPr txBox="1"/>
          <p:nvPr/>
        </p:nvSpPr>
        <p:spPr>
          <a:xfrm>
            <a:off x="7874650" y="3582850"/>
            <a:ext cx="48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z</a:t>
            </a:r>
            <a:endParaRPr>
              <a:latin typeface="Open Sans"/>
              <a:ea typeface="Open Sans"/>
              <a:cs typeface="Open Sans"/>
              <a:sym typeface="Open Sans"/>
            </a:endParaRPr>
          </a:p>
        </p:txBody>
      </p:sp>
      <p:sp>
        <p:nvSpPr>
          <p:cNvPr id="612" name="Google Shape;612;p42"/>
          <p:cNvSpPr/>
          <p:nvPr/>
        </p:nvSpPr>
        <p:spPr>
          <a:xfrm>
            <a:off x="1237413" y="353386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a:off x="1482213" y="3533863"/>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p:nvPr/>
        </p:nvSpPr>
        <p:spPr>
          <a:xfrm>
            <a:off x="4529563" y="371628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2"/>
          <p:cNvSpPr/>
          <p:nvPr/>
        </p:nvSpPr>
        <p:spPr>
          <a:xfrm>
            <a:off x="7219113" y="3609038"/>
            <a:ext cx="244800" cy="22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2"/>
          <p:cNvSpPr txBox="1"/>
          <p:nvPr/>
        </p:nvSpPr>
        <p:spPr>
          <a:xfrm>
            <a:off x="1015063" y="38307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617" name="Google Shape;617;p42"/>
          <p:cNvSpPr txBox="1"/>
          <p:nvPr/>
        </p:nvSpPr>
        <p:spPr>
          <a:xfrm>
            <a:off x="4207533" y="399992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sp>
        <p:nvSpPr>
          <p:cNvPr id="618" name="Google Shape;618;p42"/>
          <p:cNvSpPr txBox="1"/>
          <p:nvPr/>
        </p:nvSpPr>
        <p:spPr>
          <a:xfrm>
            <a:off x="3704117" y="291621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619" name="Google Shape;619;p42"/>
          <p:cNvSpPr txBox="1"/>
          <p:nvPr/>
        </p:nvSpPr>
        <p:spPr>
          <a:xfrm>
            <a:off x="443769" y="29684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620" name="Google Shape;620;p42"/>
          <p:cNvSpPr txBox="1"/>
          <p:nvPr/>
        </p:nvSpPr>
        <p:spPr>
          <a:xfrm>
            <a:off x="1038463" y="33240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621" name="Google Shape;621;p42"/>
          <p:cNvSpPr txBox="1"/>
          <p:nvPr/>
        </p:nvSpPr>
        <p:spPr>
          <a:xfrm>
            <a:off x="1571863"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622" name="Google Shape;622;p42"/>
          <p:cNvSpPr txBox="1"/>
          <p:nvPr/>
        </p:nvSpPr>
        <p:spPr>
          <a:xfrm>
            <a:off x="4174652" y="3512406"/>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623" name="Google Shape;623;p42"/>
          <p:cNvSpPr txBox="1"/>
          <p:nvPr/>
        </p:nvSpPr>
        <p:spPr>
          <a:xfrm>
            <a:off x="4696063" y="34764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624" name="Google Shape;624;p42"/>
          <p:cNvSpPr/>
          <p:nvPr/>
        </p:nvSpPr>
        <p:spPr>
          <a:xfrm>
            <a:off x="2507875"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2"/>
          <p:cNvSpPr txBox="1"/>
          <p:nvPr/>
        </p:nvSpPr>
        <p:spPr>
          <a:xfrm>
            <a:off x="4882038" y="2594029"/>
            <a:ext cx="944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relu(z)</a:t>
            </a:r>
            <a:endParaRPr>
              <a:latin typeface="Open Sans"/>
              <a:ea typeface="Open Sans"/>
              <a:cs typeface="Open Sans"/>
              <a:sym typeface="Open Sans"/>
            </a:endParaRPr>
          </a:p>
        </p:txBody>
      </p:sp>
      <p:sp>
        <p:nvSpPr>
          <p:cNvPr id="626" name="Google Shape;626;p42"/>
          <p:cNvSpPr/>
          <p:nvPr/>
        </p:nvSpPr>
        <p:spPr>
          <a:xfrm>
            <a:off x="5479675"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txBox="1"/>
          <p:nvPr/>
        </p:nvSpPr>
        <p:spPr>
          <a:xfrm>
            <a:off x="6435327" y="2892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x</a:t>
            </a:r>
            <a:endParaRPr>
              <a:latin typeface="Open Sans"/>
              <a:ea typeface="Open Sans"/>
              <a:cs typeface="Open Sans"/>
              <a:sym typeface="Open Sans"/>
            </a:endParaRPr>
          </a:p>
        </p:txBody>
      </p:sp>
      <p:sp>
        <p:nvSpPr>
          <p:cNvPr id="628" name="Google Shape;628;p42"/>
          <p:cNvSpPr txBox="1"/>
          <p:nvPr/>
        </p:nvSpPr>
        <p:spPr>
          <a:xfrm>
            <a:off x="6917852" y="3360006"/>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grpSp>
        <p:nvGrpSpPr>
          <p:cNvPr id="629" name="Google Shape;629;p42"/>
          <p:cNvGrpSpPr/>
          <p:nvPr/>
        </p:nvGrpSpPr>
        <p:grpSpPr>
          <a:xfrm>
            <a:off x="8535185" y="2875425"/>
            <a:ext cx="514276" cy="221700"/>
            <a:chOff x="6546825" y="3449400"/>
            <a:chExt cx="489600" cy="221700"/>
          </a:xfrm>
        </p:grpSpPr>
        <p:sp>
          <p:nvSpPr>
            <p:cNvPr id="630" name="Google Shape;630;p42"/>
            <p:cNvSpPr/>
            <p:nvPr/>
          </p:nvSpPr>
          <p:spPr>
            <a:xfrm>
              <a:off x="6546825" y="3449400"/>
              <a:ext cx="2448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6791625" y="3449400"/>
              <a:ext cx="244800" cy="2217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 name="Google Shape;632;p42"/>
          <p:cNvSpPr txBox="1"/>
          <p:nvPr/>
        </p:nvSpPr>
        <p:spPr>
          <a:xfrm>
            <a:off x="8632388" y="3061175"/>
            <a:ext cx="48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a:t>
            </a:r>
            <a:endParaRPr>
              <a:latin typeface="Open Sans"/>
              <a:ea typeface="Open Sans"/>
              <a:cs typeface="Open Sans"/>
              <a:sym typeface="Open Sans"/>
            </a:endParaRPr>
          </a:p>
        </p:txBody>
      </p:sp>
      <p:sp>
        <p:nvSpPr>
          <p:cNvPr id="633" name="Google Shape;633;p42"/>
          <p:cNvSpPr/>
          <p:nvPr/>
        </p:nvSpPr>
        <p:spPr>
          <a:xfrm>
            <a:off x="8043250" y="2918350"/>
            <a:ext cx="303300" cy="373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txBox="1"/>
          <p:nvPr/>
        </p:nvSpPr>
        <p:spPr>
          <a:xfrm>
            <a:off x="6852458" y="3902577"/>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a:t>
            </a:r>
            <a:endParaRPr>
              <a:latin typeface="Open Sans"/>
              <a:ea typeface="Open Sans"/>
              <a:cs typeface="Open Sans"/>
              <a:sym typeface="Open Sans"/>
            </a:endParaRPr>
          </a:p>
        </p:txBody>
      </p:sp>
      <p:cxnSp>
        <p:nvCxnSpPr>
          <p:cNvPr id="635" name="Google Shape;635;p42"/>
          <p:cNvCxnSpPr>
            <a:stCxn id="544" idx="6"/>
            <a:endCxn id="551" idx="2"/>
          </p:cNvCxnSpPr>
          <p:nvPr/>
        </p:nvCxnSpPr>
        <p:spPr>
          <a:xfrm>
            <a:off x="6037293" y="1205590"/>
            <a:ext cx="949800" cy="411900"/>
          </a:xfrm>
          <a:prstGeom prst="straightConnector1">
            <a:avLst/>
          </a:prstGeom>
          <a:noFill/>
          <a:ln cap="flat" cmpd="sng" w="9525">
            <a:solidFill>
              <a:srgbClr val="B7B7B7"/>
            </a:solidFill>
            <a:prstDash val="solid"/>
            <a:round/>
            <a:headEnd len="med" w="med" type="none"/>
            <a:tailEnd len="med" w="med" type="triangle"/>
          </a:ln>
        </p:spPr>
      </p:cxnSp>
      <p:sp>
        <p:nvSpPr>
          <p:cNvPr id="636" name="Google Shape;636;p42"/>
          <p:cNvSpPr txBox="1"/>
          <p:nvPr/>
        </p:nvSpPr>
        <p:spPr>
          <a:xfrm>
            <a:off x="7238904" y="3400238"/>
            <a:ext cx="6885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Intuition for Matrix Multiplication</a:t>
            </a:r>
            <a:endParaRPr/>
          </a:p>
        </p:txBody>
      </p:sp>
      <p:sp>
        <p:nvSpPr>
          <p:cNvPr id="642" name="Google Shape;642;p43"/>
          <p:cNvSpPr txBox="1"/>
          <p:nvPr>
            <p:ph idx="1" type="body"/>
          </p:nvPr>
        </p:nvSpPr>
        <p:spPr>
          <a:xfrm>
            <a:off x="311700" y="4458225"/>
            <a:ext cx="8418600" cy="3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p>
        </p:txBody>
      </p:sp>
      <p:pic>
        <p:nvPicPr>
          <p:cNvPr id="643" name="Google Shape;643;p43"/>
          <p:cNvPicPr preferRelativeResize="0"/>
          <p:nvPr/>
        </p:nvPicPr>
        <p:blipFill>
          <a:blip r:embed="rId3">
            <a:alphaModFix/>
          </a:blip>
          <a:stretch>
            <a:fillRect/>
          </a:stretch>
        </p:blipFill>
        <p:spPr>
          <a:xfrm>
            <a:off x="2229750" y="1096125"/>
            <a:ext cx="4762500" cy="3314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Another (Identical) View of a Neural Network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cxnSp>
        <p:nvCxnSpPr>
          <p:cNvPr id="653" name="Google Shape;653;p45"/>
          <p:cNvCxnSpPr/>
          <p:nvPr/>
        </p:nvCxnSpPr>
        <p:spPr>
          <a:xfrm>
            <a:off x="1772475" y="19909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654" name="Google Shape;654;p45"/>
          <p:cNvSpPr/>
          <p:nvPr/>
        </p:nvSpPr>
        <p:spPr>
          <a:xfrm>
            <a:off x="3212475" y="1690900"/>
            <a:ext cx="26796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f(x)</a:t>
            </a:r>
            <a:endParaRPr/>
          </a:p>
        </p:txBody>
      </p:sp>
      <p:cxnSp>
        <p:nvCxnSpPr>
          <p:cNvPr id="655" name="Google Shape;655;p45"/>
          <p:cNvCxnSpPr/>
          <p:nvPr/>
        </p:nvCxnSpPr>
        <p:spPr>
          <a:xfrm>
            <a:off x="5892075" y="19909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656" name="Google Shape;656;p45"/>
          <p:cNvSpPr txBox="1"/>
          <p:nvPr/>
        </p:nvSpPr>
        <p:spPr>
          <a:xfrm>
            <a:off x="1428375" y="16909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657" name="Google Shape;657;p45"/>
          <p:cNvSpPr txBox="1"/>
          <p:nvPr/>
        </p:nvSpPr>
        <p:spPr>
          <a:xfrm>
            <a:off x="7332075" y="16909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658" name="Google Shape;658;p45"/>
          <p:cNvSpPr txBox="1"/>
          <p:nvPr/>
        </p:nvSpPr>
        <p:spPr>
          <a:xfrm>
            <a:off x="1428375" y="2165288"/>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659" name="Google Shape;659;p45"/>
          <p:cNvSpPr txBox="1"/>
          <p:nvPr/>
        </p:nvSpPr>
        <p:spPr>
          <a:xfrm>
            <a:off x="880425" y="29396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Data</a:t>
            </a:r>
            <a:endParaRPr/>
          </a:p>
        </p:txBody>
      </p:sp>
      <p:sp>
        <p:nvSpPr>
          <p:cNvPr id="660" name="Google Shape;660;p45"/>
          <p:cNvSpPr txBox="1"/>
          <p:nvPr/>
        </p:nvSpPr>
        <p:spPr>
          <a:xfrm>
            <a:off x="3832275" y="29396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661" name="Google Shape;661;p45"/>
          <p:cNvSpPr txBox="1"/>
          <p:nvPr/>
        </p:nvSpPr>
        <p:spPr>
          <a:xfrm>
            <a:off x="6784125" y="29396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a:t>
            </a:r>
            <a:endParaRPr/>
          </a:p>
        </p:txBody>
      </p:sp>
      <p:sp>
        <p:nvSpPr>
          <p:cNvPr id="662" name="Google Shape;662;p45"/>
          <p:cNvSpPr txBox="1"/>
          <p:nvPr>
            <p:ph type="title"/>
          </p:nvPr>
        </p:nvSpPr>
        <p:spPr>
          <a:xfrm>
            <a:off x="311700" y="3159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cxnSp>
        <p:nvCxnSpPr>
          <p:cNvPr id="667" name="Google Shape;667;p46"/>
          <p:cNvCxnSpPr/>
          <p:nvPr/>
        </p:nvCxnSpPr>
        <p:spPr>
          <a:xfrm>
            <a:off x="1772475" y="19909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668" name="Google Shape;668;p46"/>
          <p:cNvSpPr/>
          <p:nvPr/>
        </p:nvSpPr>
        <p:spPr>
          <a:xfrm>
            <a:off x="3212475" y="1690900"/>
            <a:ext cx="26796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f(x)</a:t>
            </a:r>
            <a:endParaRPr/>
          </a:p>
        </p:txBody>
      </p:sp>
      <p:cxnSp>
        <p:nvCxnSpPr>
          <p:cNvPr id="669" name="Google Shape;669;p46"/>
          <p:cNvCxnSpPr/>
          <p:nvPr/>
        </p:nvCxnSpPr>
        <p:spPr>
          <a:xfrm>
            <a:off x="5892075" y="19909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670" name="Google Shape;670;p46"/>
          <p:cNvSpPr txBox="1"/>
          <p:nvPr/>
        </p:nvSpPr>
        <p:spPr>
          <a:xfrm>
            <a:off x="592700" y="1690900"/>
            <a:ext cx="11799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r>
              <a:rPr lang="en"/>
              <a:t> = (x1, x2)</a:t>
            </a:r>
            <a:endParaRPr/>
          </a:p>
        </p:txBody>
      </p:sp>
      <p:sp>
        <p:nvSpPr>
          <p:cNvPr id="671" name="Google Shape;671;p46"/>
          <p:cNvSpPr txBox="1"/>
          <p:nvPr/>
        </p:nvSpPr>
        <p:spPr>
          <a:xfrm>
            <a:off x="7332075" y="16909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672" name="Google Shape;672;p46"/>
          <p:cNvSpPr txBox="1"/>
          <p:nvPr/>
        </p:nvSpPr>
        <p:spPr>
          <a:xfrm>
            <a:off x="703225" y="2187275"/>
            <a:ext cx="10692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 = {“blue”, “orange”}</a:t>
            </a:r>
            <a:endParaRPr/>
          </a:p>
        </p:txBody>
      </p:sp>
      <p:sp>
        <p:nvSpPr>
          <p:cNvPr id="673" name="Google Shape;673;p46"/>
          <p:cNvSpPr txBox="1"/>
          <p:nvPr/>
        </p:nvSpPr>
        <p:spPr>
          <a:xfrm>
            <a:off x="880425" y="29396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Data</a:t>
            </a:r>
            <a:endParaRPr/>
          </a:p>
        </p:txBody>
      </p:sp>
      <p:sp>
        <p:nvSpPr>
          <p:cNvPr id="674" name="Google Shape;674;p46"/>
          <p:cNvSpPr txBox="1"/>
          <p:nvPr/>
        </p:nvSpPr>
        <p:spPr>
          <a:xfrm>
            <a:off x="3832275" y="29396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675" name="Google Shape;675;p46"/>
          <p:cNvSpPr txBox="1"/>
          <p:nvPr/>
        </p:nvSpPr>
        <p:spPr>
          <a:xfrm>
            <a:off x="6784125" y="29396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a:t>
            </a:r>
            <a:endParaRPr/>
          </a:p>
        </p:txBody>
      </p:sp>
      <p:sp>
        <p:nvSpPr>
          <p:cNvPr id="676" name="Google Shape;676;p46"/>
          <p:cNvSpPr txBox="1"/>
          <p:nvPr>
            <p:ph type="title"/>
          </p:nvPr>
        </p:nvSpPr>
        <p:spPr>
          <a:xfrm>
            <a:off x="311700" y="315925"/>
            <a:ext cx="8520600" cy="83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677" name="Google Shape;677;p46"/>
          <p:cNvSpPr txBox="1"/>
          <p:nvPr/>
        </p:nvSpPr>
        <p:spPr>
          <a:xfrm>
            <a:off x="2096150" y="3707900"/>
            <a:ext cx="50730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.g. logistic regression:  </a:t>
            </a:r>
            <a:r>
              <a:rPr lang="en"/>
              <a:t>y’</a:t>
            </a:r>
            <a:r>
              <a:rPr lang="en"/>
              <a:t> = </a:t>
            </a:r>
            <a:r>
              <a:rPr lang="en">
                <a:solidFill>
                  <a:schemeClr val="dk1"/>
                </a:solidFill>
              </a:rPr>
              <a:t>σ(</a:t>
            </a:r>
            <a:r>
              <a:rPr lang="en"/>
              <a:t>x</a:t>
            </a:r>
            <a:r>
              <a:rPr baseline="-25000" lang="en"/>
              <a:t>1</a:t>
            </a:r>
            <a:r>
              <a:rPr lang="en"/>
              <a:t> w</a:t>
            </a:r>
            <a:r>
              <a:rPr baseline="-25000" lang="en"/>
              <a:t>1</a:t>
            </a:r>
            <a:r>
              <a:rPr lang="en"/>
              <a:t> +</a:t>
            </a:r>
            <a:r>
              <a:rPr lang="en">
                <a:solidFill>
                  <a:schemeClr val="dk1"/>
                </a:solidFill>
              </a:rPr>
              <a:t> x</a:t>
            </a:r>
            <a:r>
              <a:rPr baseline="-25000" lang="en">
                <a:solidFill>
                  <a:schemeClr val="dk1"/>
                </a:solidFill>
              </a:rPr>
              <a:t>2</a:t>
            </a:r>
            <a:r>
              <a:rPr lang="en">
                <a:solidFill>
                  <a:schemeClr val="dk1"/>
                </a:solidFill>
              </a:rPr>
              <a:t> w</a:t>
            </a:r>
            <a:r>
              <a:rPr baseline="-25000" lang="en">
                <a:solidFill>
                  <a:schemeClr val="dk1"/>
                </a:solidFill>
              </a:rPr>
              <a:t>2</a:t>
            </a:r>
            <a:r>
              <a:rPr lang="en">
                <a:solidFill>
                  <a:schemeClr val="dk1"/>
                </a:solidFill>
              </a:rPr>
              <a:t> </a:t>
            </a:r>
            <a:r>
              <a:rPr lang="en"/>
              <a:t> </a:t>
            </a:r>
            <a:r>
              <a:rPr lang="en"/>
              <a:t>+ b)</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cxnSp>
        <p:nvCxnSpPr>
          <p:cNvPr id="682" name="Google Shape;682;p47"/>
          <p:cNvCxnSpPr/>
          <p:nvPr/>
        </p:nvCxnSpPr>
        <p:spPr>
          <a:xfrm>
            <a:off x="1772475" y="9241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683" name="Google Shape;683;p47"/>
          <p:cNvSpPr/>
          <p:nvPr/>
        </p:nvSpPr>
        <p:spPr>
          <a:xfrm>
            <a:off x="3212475" y="624100"/>
            <a:ext cx="10113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xW + b</a:t>
            </a:r>
            <a:endParaRPr/>
          </a:p>
        </p:txBody>
      </p:sp>
      <p:cxnSp>
        <p:nvCxnSpPr>
          <p:cNvPr id="684" name="Google Shape;684;p47"/>
          <p:cNvCxnSpPr/>
          <p:nvPr/>
        </p:nvCxnSpPr>
        <p:spPr>
          <a:xfrm>
            <a:off x="5892075" y="9241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685" name="Google Shape;685;p47"/>
          <p:cNvSpPr txBox="1"/>
          <p:nvPr/>
        </p:nvSpPr>
        <p:spPr>
          <a:xfrm>
            <a:off x="1428375" y="6241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686" name="Google Shape;686;p47"/>
          <p:cNvSpPr txBox="1"/>
          <p:nvPr/>
        </p:nvSpPr>
        <p:spPr>
          <a:xfrm>
            <a:off x="7332075" y="6241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687" name="Google Shape;687;p47"/>
          <p:cNvSpPr txBox="1"/>
          <p:nvPr/>
        </p:nvSpPr>
        <p:spPr>
          <a:xfrm>
            <a:off x="1428375" y="1120475"/>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688" name="Google Shape;688;p47"/>
          <p:cNvSpPr txBox="1"/>
          <p:nvPr/>
        </p:nvSpPr>
        <p:spPr>
          <a:xfrm>
            <a:off x="880425" y="18728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Data</a:t>
            </a:r>
            <a:endParaRPr/>
          </a:p>
        </p:txBody>
      </p:sp>
      <p:sp>
        <p:nvSpPr>
          <p:cNvPr id="689" name="Google Shape;689;p47"/>
          <p:cNvSpPr txBox="1"/>
          <p:nvPr/>
        </p:nvSpPr>
        <p:spPr>
          <a:xfrm>
            <a:off x="3832275" y="18728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690" name="Google Shape;690;p47"/>
          <p:cNvSpPr txBox="1"/>
          <p:nvPr/>
        </p:nvSpPr>
        <p:spPr>
          <a:xfrm>
            <a:off x="6784125" y="18728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a:t>
            </a:r>
            <a:endParaRPr/>
          </a:p>
        </p:txBody>
      </p:sp>
      <p:sp>
        <p:nvSpPr>
          <p:cNvPr id="691" name="Google Shape;691;p47"/>
          <p:cNvSpPr/>
          <p:nvPr/>
        </p:nvSpPr>
        <p:spPr>
          <a:xfrm>
            <a:off x="4880775" y="624100"/>
            <a:ext cx="10113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σ(z)</a:t>
            </a:r>
            <a:endParaRPr/>
          </a:p>
        </p:txBody>
      </p:sp>
      <p:cxnSp>
        <p:nvCxnSpPr>
          <p:cNvPr id="692" name="Google Shape;692;p47"/>
          <p:cNvCxnSpPr>
            <a:stCxn id="683" idx="3"/>
            <a:endCxn id="691" idx="1"/>
          </p:cNvCxnSpPr>
          <p:nvPr/>
        </p:nvCxnSpPr>
        <p:spPr>
          <a:xfrm>
            <a:off x="4223775" y="924100"/>
            <a:ext cx="657000" cy="0"/>
          </a:xfrm>
          <a:prstGeom prst="straightConnector1">
            <a:avLst/>
          </a:prstGeom>
          <a:noFill/>
          <a:ln cap="flat" cmpd="sng" w="9525">
            <a:solidFill>
              <a:schemeClr val="dk2"/>
            </a:solidFill>
            <a:prstDash val="solid"/>
            <a:round/>
            <a:headEnd len="med" w="med" type="none"/>
            <a:tailEnd len="med" w="med" type="triangle"/>
          </a:ln>
        </p:spPr>
      </p:cxnSp>
      <p:sp>
        <p:nvSpPr>
          <p:cNvPr id="693" name="Google Shape;693;p47"/>
          <p:cNvSpPr txBox="1"/>
          <p:nvPr/>
        </p:nvSpPr>
        <p:spPr>
          <a:xfrm>
            <a:off x="4380225" y="484325"/>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694" name="Google Shape;694;p47"/>
          <p:cNvSpPr txBox="1"/>
          <p:nvPr/>
        </p:nvSpPr>
        <p:spPr>
          <a:xfrm>
            <a:off x="3568050" y="4009075"/>
            <a:ext cx="20079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cxnSp>
        <p:nvCxnSpPr>
          <p:cNvPr id="699" name="Google Shape;699;p48"/>
          <p:cNvCxnSpPr/>
          <p:nvPr/>
        </p:nvCxnSpPr>
        <p:spPr>
          <a:xfrm>
            <a:off x="1772475" y="9241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700" name="Google Shape;700;p48"/>
          <p:cNvSpPr/>
          <p:nvPr/>
        </p:nvSpPr>
        <p:spPr>
          <a:xfrm>
            <a:off x="3212475" y="624100"/>
            <a:ext cx="10113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xW + b</a:t>
            </a:r>
            <a:endParaRPr/>
          </a:p>
        </p:txBody>
      </p:sp>
      <p:cxnSp>
        <p:nvCxnSpPr>
          <p:cNvPr id="701" name="Google Shape;701;p48"/>
          <p:cNvCxnSpPr/>
          <p:nvPr/>
        </p:nvCxnSpPr>
        <p:spPr>
          <a:xfrm>
            <a:off x="5892075" y="9241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702" name="Google Shape;702;p48"/>
          <p:cNvSpPr txBox="1"/>
          <p:nvPr/>
        </p:nvSpPr>
        <p:spPr>
          <a:xfrm>
            <a:off x="1428375" y="6241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703" name="Google Shape;703;p48"/>
          <p:cNvSpPr txBox="1"/>
          <p:nvPr/>
        </p:nvSpPr>
        <p:spPr>
          <a:xfrm>
            <a:off x="7332075" y="6241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04" name="Google Shape;704;p48"/>
          <p:cNvSpPr txBox="1"/>
          <p:nvPr/>
        </p:nvSpPr>
        <p:spPr>
          <a:xfrm>
            <a:off x="1428375" y="1120475"/>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05" name="Google Shape;705;p48"/>
          <p:cNvSpPr txBox="1"/>
          <p:nvPr/>
        </p:nvSpPr>
        <p:spPr>
          <a:xfrm>
            <a:off x="880425" y="18728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Training Data</a:t>
            </a:r>
            <a:endParaRPr/>
          </a:p>
        </p:txBody>
      </p:sp>
      <p:sp>
        <p:nvSpPr>
          <p:cNvPr id="706" name="Google Shape;706;p48"/>
          <p:cNvSpPr txBox="1"/>
          <p:nvPr/>
        </p:nvSpPr>
        <p:spPr>
          <a:xfrm>
            <a:off x="3832275" y="18728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707" name="Google Shape;707;p48"/>
          <p:cNvSpPr txBox="1"/>
          <p:nvPr/>
        </p:nvSpPr>
        <p:spPr>
          <a:xfrm>
            <a:off x="6784125" y="1872875"/>
            <a:ext cx="14400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a:t>
            </a:r>
            <a:endParaRPr/>
          </a:p>
        </p:txBody>
      </p:sp>
      <p:sp>
        <p:nvSpPr>
          <p:cNvPr id="708" name="Google Shape;708;p48"/>
          <p:cNvSpPr/>
          <p:nvPr/>
        </p:nvSpPr>
        <p:spPr>
          <a:xfrm>
            <a:off x="4880775" y="624100"/>
            <a:ext cx="10113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σ(z)</a:t>
            </a:r>
            <a:endParaRPr/>
          </a:p>
        </p:txBody>
      </p:sp>
      <p:cxnSp>
        <p:nvCxnSpPr>
          <p:cNvPr id="709" name="Google Shape;709;p48"/>
          <p:cNvCxnSpPr>
            <a:stCxn id="700" idx="3"/>
            <a:endCxn id="708" idx="1"/>
          </p:cNvCxnSpPr>
          <p:nvPr/>
        </p:nvCxnSpPr>
        <p:spPr>
          <a:xfrm>
            <a:off x="4223775" y="924100"/>
            <a:ext cx="657000" cy="0"/>
          </a:xfrm>
          <a:prstGeom prst="straightConnector1">
            <a:avLst/>
          </a:prstGeom>
          <a:noFill/>
          <a:ln cap="flat" cmpd="sng" w="9525">
            <a:solidFill>
              <a:schemeClr val="dk2"/>
            </a:solidFill>
            <a:prstDash val="solid"/>
            <a:round/>
            <a:headEnd len="med" w="med" type="none"/>
            <a:tailEnd len="med" w="med" type="triangle"/>
          </a:ln>
        </p:spPr>
      </p:cxnSp>
      <p:sp>
        <p:nvSpPr>
          <p:cNvPr id="710" name="Google Shape;710;p48"/>
          <p:cNvSpPr txBox="1"/>
          <p:nvPr/>
        </p:nvSpPr>
        <p:spPr>
          <a:xfrm>
            <a:off x="4380225" y="484325"/>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711" name="Google Shape;711;p48"/>
          <p:cNvSpPr txBox="1"/>
          <p:nvPr/>
        </p:nvSpPr>
        <p:spPr>
          <a:xfrm>
            <a:off x="1303900" y="3160500"/>
            <a:ext cx="2223900" cy="6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Affine Layer</a:t>
            </a:r>
            <a:endParaRPr>
              <a:solidFill>
                <a:schemeClr val="accent5"/>
              </a:solidFill>
            </a:endParaRPr>
          </a:p>
        </p:txBody>
      </p:sp>
      <p:sp>
        <p:nvSpPr>
          <p:cNvPr id="712" name="Google Shape;712;p48"/>
          <p:cNvSpPr txBox="1"/>
          <p:nvPr/>
        </p:nvSpPr>
        <p:spPr>
          <a:xfrm>
            <a:off x="4833375" y="3160500"/>
            <a:ext cx="2223900" cy="6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Non-linearity</a:t>
            </a:r>
            <a:endParaRPr>
              <a:solidFill>
                <a:schemeClr val="accent5"/>
              </a:solidFill>
            </a:endParaRPr>
          </a:p>
        </p:txBody>
      </p:sp>
      <p:cxnSp>
        <p:nvCxnSpPr>
          <p:cNvPr id="713" name="Google Shape;713;p48"/>
          <p:cNvCxnSpPr>
            <a:stCxn id="711" idx="0"/>
            <a:endCxn id="700" idx="2"/>
          </p:cNvCxnSpPr>
          <p:nvPr/>
        </p:nvCxnSpPr>
        <p:spPr>
          <a:xfrm flipH="1" rot="10800000">
            <a:off x="2415850" y="1224000"/>
            <a:ext cx="1302300" cy="1936500"/>
          </a:xfrm>
          <a:prstGeom prst="straightConnector1">
            <a:avLst/>
          </a:prstGeom>
          <a:noFill/>
          <a:ln cap="flat" cmpd="sng" w="9525">
            <a:solidFill>
              <a:schemeClr val="accent5"/>
            </a:solidFill>
            <a:prstDash val="solid"/>
            <a:round/>
            <a:headEnd len="med" w="med" type="none"/>
            <a:tailEnd len="med" w="med" type="triangle"/>
          </a:ln>
        </p:spPr>
      </p:cxnSp>
      <p:cxnSp>
        <p:nvCxnSpPr>
          <p:cNvPr id="714" name="Google Shape;714;p48"/>
          <p:cNvCxnSpPr>
            <a:stCxn id="712" idx="0"/>
            <a:endCxn id="708" idx="2"/>
          </p:cNvCxnSpPr>
          <p:nvPr/>
        </p:nvCxnSpPr>
        <p:spPr>
          <a:xfrm rot="10800000">
            <a:off x="5386425" y="1224000"/>
            <a:ext cx="558900" cy="1936500"/>
          </a:xfrm>
          <a:prstGeom prst="straightConnector1">
            <a:avLst/>
          </a:prstGeom>
          <a:noFill/>
          <a:ln cap="flat" cmpd="sng" w="9525">
            <a:solidFill>
              <a:schemeClr val="accent5"/>
            </a:solidFill>
            <a:prstDash val="solid"/>
            <a:round/>
            <a:headEnd len="med" w="med" type="none"/>
            <a:tailEnd len="med" w="med" type="triangle"/>
          </a:ln>
        </p:spPr>
      </p:cxnSp>
      <p:sp>
        <p:nvSpPr>
          <p:cNvPr id="715" name="Google Shape;715;p48"/>
          <p:cNvSpPr txBox="1"/>
          <p:nvPr/>
        </p:nvSpPr>
        <p:spPr>
          <a:xfrm>
            <a:off x="3568050" y="4009075"/>
            <a:ext cx="20079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9"/>
          <p:cNvSpPr/>
          <p:nvPr/>
        </p:nvSpPr>
        <p:spPr>
          <a:xfrm>
            <a:off x="1719875" y="1984625"/>
            <a:ext cx="5895300" cy="152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 name="Google Shape;721;p49"/>
          <p:cNvCxnSpPr/>
          <p:nvPr/>
        </p:nvCxnSpPr>
        <p:spPr>
          <a:xfrm>
            <a:off x="1772475" y="9241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722" name="Google Shape;722;p49"/>
          <p:cNvSpPr/>
          <p:nvPr/>
        </p:nvSpPr>
        <p:spPr>
          <a:xfrm>
            <a:off x="3212475" y="624100"/>
            <a:ext cx="10113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xW + b</a:t>
            </a:r>
            <a:endParaRPr/>
          </a:p>
        </p:txBody>
      </p:sp>
      <p:cxnSp>
        <p:nvCxnSpPr>
          <p:cNvPr id="723" name="Google Shape;723;p49"/>
          <p:cNvCxnSpPr/>
          <p:nvPr/>
        </p:nvCxnSpPr>
        <p:spPr>
          <a:xfrm>
            <a:off x="5892075" y="9241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724" name="Google Shape;724;p49"/>
          <p:cNvSpPr txBox="1"/>
          <p:nvPr/>
        </p:nvSpPr>
        <p:spPr>
          <a:xfrm>
            <a:off x="1428375" y="6241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725" name="Google Shape;725;p49"/>
          <p:cNvSpPr txBox="1"/>
          <p:nvPr/>
        </p:nvSpPr>
        <p:spPr>
          <a:xfrm>
            <a:off x="7332075" y="6241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26" name="Google Shape;726;p49"/>
          <p:cNvSpPr txBox="1"/>
          <p:nvPr/>
        </p:nvSpPr>
        <p:spPr>
          <a:xfrm>
            <a:off x="1428375" y="1120475"/>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27" name="Google Shape;727;p49"/>
          <p:cNvSpPr/>
          <p:nvPr/>
        </p:nvSpPr>
        <p:spPr>
          <a:xfrm>
            <a:off x="4880775" y="624100"/>
            <a:ext cx="10113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σ(z)</a:t>
            </a:r>
            <a:endParaRPr/>
          </a:p>
        </p:txBody>
      </p:sp>
      <p:cxnSp>
        <p:nvCxnSpPr>
          <p:cNvPr id="728" name="Google Shape;728;p49"/>
          <p:cNvCxnSpPr>
            <a:stCxn id="722" idx="3"/>
            <a:endCxn id="727" idx="1"/>
          </p:cNvCxnSpPr>
          <p:nvPr/>
        </p:nvCxnSpPr>
        <p:spPr>
          <a:xfrm>
            <a:off x="4223775" y="924100"/>
            <a:ext cx="657000" cy="0"/>
          </a:xfrm>
          <a:prstGeom prst="straightConnector1">
            <a:avLst/>
          </a:prstGeom>
          <a:noFill/>
          <a:ln cap="flat" cmpd="sng" w="9525">
            <a:solidFill>
              <a:schemeClr val="dk2"/>
            </a:solidFill>
            <a:prstDash val="solid"/>
            <a:round/>
            <a:headEnd len="med" w="med" type="none"/>
            <a:tailEnd len="med" w="med" type="triangle"/>
          </a:ln>
        </p:spPr>
      </p:cxnSp>
      <p:sp>
        <p:nvSpPr>
          <p:cNvPr id="729" name="Google Shape;729;p49"/>
          <p:cNvSpPr txBox="1"/>
          <p:nvPr/>
        </p:nvSpPr>
        <p:spPr>
          <a:xfrm>
            <a:off x="4380225" y="484325"/>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730" name="Google Shape;730;p49"/>
          <p:cNvSpPr txBox="1"/>
          <p:nvPr/>
        </p:nvSpPr>
        <p:spPr>
          <a:xfrm>
            <a:off x="3568050" y="4009075"/>
            <a:ext cx="20079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Dimensions?</a:t>
            </a:r>
            <a:endParaRPr/>
          </a:p>
        </p:txBody>
      </p:sp>
      <p:cxnSp>
        <p:nvCxnSpPr>
          <p:cNvPr id="731" name="Google Shape;731;p49"/>
          <p:cNvCxnSpPr/>
          <p:nvPr/>
        </p:nvCxnSpPr>
        <p:spPr>
          <a:xfrm rot="10800000">
            <a:off x="3007325"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32" name="Google Shape;732;p49"/>
          <p:cNvCxnSpPr/>
          <p:nvPr/>
        </p:nvCxnSpPr>
        <p:spPr>
          <a:xfrm rot="10800000">
            <a:off x="3007200"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49"/>
          <p:cNvCxnSpPr/>
          <p:nvPr/>
        </p:nvCxnSpPr>
        <p:spPr>
          <a:xfrm rot="10800000">
            <a:off x="3007325" y="32729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49"/>
          <p:cNvCxnSpPr/>
          <p:nvPr/>
        </p:nvCxnSpPr>
        <p:spPr>
          <a:xfrm>
            <a:off x="3616800"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49"/>
          <p:cNvCxnSpPr/>
          <p:nvPr/>
        </p:nvCxnSpPr>
        <p:spPr>
          <a:xfrm rot="10800000">
            <a:off x="4040825"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49"/>
          <p:cNvCxnSpPr/>
          <p:nvPr/>
        </p:nvCxnSpPr>
        <p:spPr>
          <a:xfrm>
            <a:off x="3616800" y="3272900"/>
            <a:ext cx="423900" cy="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49"/>
          <p:cNvSpPr txBox="1"/>
          <p:nvPr/>
        </p:nvSpPr>
        <p:spPr>
          <a:xfrm>
            <a:off x="3007325" y="2577375"/>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baseline="30000"/>
          </a:p>
        </p:txBody>
      </p:sp>
      <p:cxnSp>
        <p:nvCxnSpPr>
          <p:cNvPr id="738" name="Google Shape;738;p49"/>
          <p:cNvCxnSpPr/>
          <p:nvPr/>
        </p:nvCxnSpPr>
        <p:spPr>
          <a:xfrm rot="10800000">
            <a:off x="4226525"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49"/>
          <p:cNvCxnSpPr/>
          <p:nvPr/>
        </p:nvCxnSpPr>
        <p:spPr>
          <a:xfrm rot="10800000">
            <a:off x="4226400"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40" name="Google Shape;740;p49"/>
          <p:cNvCxnSpPr/>
          <p:nvPr/>
        </p:nvCxnSpPr>
        <p:spPr>
          <a:xfrm rot="10800000">
            <a:off x="4226525" y="32729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41" name="Google Shape;741;p49"/>
          <p:cNvCxnSpPr/>
          <p:nvPr/>
        </p:nvCxnSpPr>
        <p:spPr>
          <a:xfrm>
            <a:off x="4836000"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42" name="Google Shape;742;p49"/>
          <p:cNvCxnSpPr/>
          <p:nvPr/>
        </p:nvCxnSpPr>
        <p:spPr>
          <a:xfrm rot="10800000">
            <a:off x="5260025"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49"/>
          <p:cNvCxnSpPr/>
          <p:nvPr/>
        </p:nvCxnSpPr>
        <p:spPr>
          <a:xfrm>
            <a:off x="4836000" y="3272900"/>
            <a:ext cx="423900" cy="0"/>
          </a:xfrm>
          <a:prstGeom prst="straightConnector1">
            <a:avLst/>
          </a:prstGeom>
          <a:noFill/>
          <a:ln cap="flat" cmpd="sng" w="9525">
            <a:solidFill>
              <a:schemeClr val="dk2"/>
            </a:solidFill>
            <a:prstDash val="solid"/>
            <a:round/>
            <a:headEnd len="med" w="med" type="none"/>
            <a:tailEnd len="med" w="med" type="none"/>
          </a:ln>
        </p:spPr>
      </p:cxnSp>
      <p:sp>
        <p:nvSpPr>
          <p:cNvPr id="744" name="Google Shape;744;p49"/>
          <p:cNvSpPr txBox="1"/>
          <p:nvPr/>
        </p:nvSpPr>
        <p:spPr>
          <a:xfrm>
            <a:off x="4226525" y="2577375"/>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W</a:t>
            </a:r>
            <a:endParaRPr baseline="30000"/>
          </a:p>
        </p:txBody>
      </p:sp>
      <p:cxnSp>
        <p:nvCxnSpPr>
          <p:cNvPr id="745" name="Google Shape;745;p49"/>
          <p:cNvCxnSpPr/>
          <p:nvPr/>
        </p:nvCxnSpPr>
        <p:spPr>
          <a:xfrm rot="10800000">
            <a:off x="6153975"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49"/>
          <p:cNvCxnSpPr/>
          <p:nvPr/>
        </p:nvCxnSpPr>
        <p:spPr>
          <a:xfrm rot="10800000">
            <a:off x="6153850"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49"/>
          <p:cNvCxnSpPr/>
          <p:nvPr/>
        </p:nvCxnSpPr>
        <p:spPr>
          <a:xfrm rot="10800000">
            <a:off x="6153975" y="32729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49"/>
          <p:cNvCxnSpPr/>
          <p:nvPr/>
        </p:nvCxnSpPr>
        <p:spPr>
          <a:xfrm>
            <a:off x="6763450"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49" name="Google Shape;749;p49"/>
          <p:cNvCxnSpPr/>
          <p:nvPr/>
        </p:nvCxnSpPr>
        <p:spPr>
          <a:xfrm rot="10800000">
            <a:off x="7187475"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50" name="Google Shape;750;p49"/>
          <p:cNvCxnSpPr/>
          <p:nvPr/>
        </p:nvCxnSpPr>
        <p:spPr>
          <a:xfrm>
            <a:off x="6763450" y="3272900"/>
            <a:ext cx="423900" cy="0"/>
          </a:xfrm>
          <a:prstGeom prst="straightConnector1">
            <a:avLst/>
          </a:prstGeom>
          <a:noFill/>
          <a:ln cap="flat" cmpd="sng" w="9525">
            <a:solidFill>
              <a:schemeClr val="dk2"/>
            </a:solidFill>
            <a:prstDash val="solid"/>
            <a:round/>
            <a:headEnd len="med" w="med" type="none"/>
            <a:tailEnd len="med" w="med" type="none"/>
          </a:ln>
        </p:spPr>
      </p:cxnSp>
      <p:sp>
        <p:nvSpPr>
          <p:cNvPr id="751" name="Google Shape;751;p49"/>
          <p:cNvSpPr txBox="1"/>
          <p:nvPr/>
        </p:nvSpPr>
        <p:spPr>
          <a:xfrm>
            <a:off x="6153975" y="2577375"/>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baseline="30000"/>
          </a:p>
        </p:txBody>
      </p:sp>
      <p:sp>
        <p:nvSpPr>
          <p:cNvPr id="752" name="Google Shape;752;p49"/>
          <p:cNvSpPr txBox="1"/>
          <p:nvPr/>
        </p:nvSpPr>
        <p:spPr>
          <a:xfrm>
            <a:off x="1864325" y="2577375"/>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z =</a:t>
            </a:r>
            <a:endParaRPr baseline="30000"/>
          </a:p>
        </p:txBody>
      </p:sp>
      <p:sp>
        <p:nvSpPr>
          <p:cNvPr id="753" name="Google Shape;753;p49"/>
          <p:cNvSpPr txBox="1"/>
          <p:nvPr/>
        </p:nvSpPr>
        <p:spPr>
          <a:xfrm>
            <a:off x="5217125" y="2577375"/>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baseline="30000"/>
          </a:p>
        </p:txBody>
      </p:sp>
      <p:cxnSp>
        <p:nvCxnSpPr>
          <p:cNvPr id="754" name="Google Shape;754;p49"/>
          <p:cNvCxnSpPr/>
          <p:nvPr/>
        </p:nvCxnSpPr>
        <p:spPr>
          <a:xfrm flipH="1" rot="10800000">
            <a:off x="1719875" y="1232525"/>
            <a:ext cx="1495800" cy="75210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49"/>
          <p:cNvCxnSpPr/>
          <p:nvPr/>
        </p:nvCxnSpPr>
        <p:spPr>
          <a:xfrm>
            <a:off x="4231625" y="1224700"/>
            <a:ext cx="3391800" cy="75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0"/>
          <p:cNvSpPr/>
          <p:nvPr/>
        </p:nvSpPr>
        <p:spPr>
          <a:xfrm>
            <a:off x="1719875" y="1984625"/>
            <a:ext cx="5895300" cy="152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1" name="Google Shape;761;p50"/>
          <p:cNvCxnSpPr/>
          <p:nvPr/>
        </p:nvCxnSpPr>
        <p:spPr>
          <a:xfrm>
            <a:off x="1772475" y="9241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762" name="Google Shape;762;p50"/>
          <p:cNvSpPr/>
          <p:nvPr/>
        </p:nvSpPr>
        <p:spPr>
          <a:xfrm>
            <a:off x="3212475" y="624100"/>
            <a:ext cx="10113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xW + b</a:t>
            </a:r>
            <a:endParaRPr/>
          </a:p>
        </p:txBody>
      </p:sp>
      <p:cxnSp>
        <p:nvCxnSpPr>
          <p:cNvPr id="763" name="Google Shape;763;p50"/>
          <p:cNvCxnSpPr/>
          <p:nvPr/>
        </p:nvCxnSpPr>
        <p:spPr>
          <a:xfrm>
            <a:off x="5892075" y="924100"/>
            <a:ext cx="1440000" cy="0"/>
          </a:xfrm>
          <a:prstGeom prst="straightConnector1">
            <a:avLst/>
          </a:prstGeom>
          <a:noFill/>
          <a:ln cap="flat" cmpd="sng" w="9525">
            <a:solidFill>
              <a:schemeClr val="dk2"/>
            </a:solidFill>
            <a:prstDash val="solid"/>
            <a:round/>
            <a:headEnd len="med" w="med" type="none"/>
            <a:tailEnd len="med" w="med" type="triangle"/>
          </a:ln>
        </p:spPr>
      </p:cxnSp>
      <p:sp>
        <p:nvSpPr>
          <p:cNvPr id="764" name="Google Shape;764;p50"/>
          <p:cNvSpPr txBox="1"/>
          <p:nvPr/>
        </p:nvSpPr>
        <p:spPr>
          <a:xfrm>
            <a:off x="1428375" y="6241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765" name="Google Shape;765;p50"/>
          <p:cNvSpPr txBox="1"/>
          <p:nvPr/>
        </p:nvSpPr>
        <p:spPr>
          <a:xfrm>
            <a:off x="7332075" y="624100"/>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66" name="Google Shape;766;p50"/>
          <p:cNvSpPr txBox="1"/>
          <p:nvPr/>
        </p:nvSpPr>
        <p:spPr>
          <a:xfrm>
            <a:off x="1428375" y="1120475"/>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67" name="Google Shape;767;p50"/>
          <p:cNvSpPr/>
          <p:nvPr/>
        </p:nvSpPr>
        <p:spPr>
          <a:xfrm>
            <a:off x="4880775" y="624100"/>
            <a:ext cx="10113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σ(z)</a:t>
            </a:r>
            <a:endParaRPr/>
          </a:p>
        </p:txBody>
      </p:sp>
      <p:cxnSp>
        <p:nvCxnSpPr>
          <p:cNvPr id="768" name="Google Shape;768;p50"/>
          <p:cNvCxnSpPr>
            <a:stCxn id="762" idx="3"/>
            <a:endCxn id="767" idx="1"/>
          </p:cNvCxnSpPr>
          <p:nvPr/>
        </p:nvCxnSpPr>
        <p:spPr>
          <a:xfrm>
            <a:off x="4223775" y="924100"/>
            <a:ext cx="657000" cy="0"/>
          </a:xfrm>
          <a:prstGeom prst="straightConnector1">
            <a:avLst/>
          </a:prstGeom>
          <a:noFill/>
          <a:ln cap="flat" cmpd="sng" w="9525">
            <a:solidFill>
              <a:schemeClr val="dk2"/>
            </a:solidFill>
            <a:prstDash val="solid"/>
            <a:round/>
            <a:headEnd len="med" w="med" type="none"/>
            <a:tailEnd len="med" w="med" type="triangle"/>
          </a:ln>
        </p:spPr>
      </p:cxnSp>
      <p:sp>
        <p:nvSpPr>
          <p:cNvPr id="769" name="Google Shape;769;p50"/>
          <p:cNvSpPr txBox="1"/>
          <p:nvPr/>
        </p:nvSpPr>
        <p:spPr>
          <a:xfrm>
            <a:off x="4380225" y="484325"/>
            <a:ext cx="3441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770" name="Google Shape;770;p50"/>
          <p:cNvSpPr txBox="1"/>
          <p:nvPr/>
        </p:nvSpPr>
        <p:spPr>
          <a:xfrm>
            <a:off x="3568050" y="4009075"/>
            <a:ext cx="2007900" cy="6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Dimensions?</a:t>
            </a:r>
            <a:endParaRPr/>
          </a:p>
        </p:txBody>
      </p:sp>
      <p:cxnSp>
        <p:nvCxnSpPr>
          <p:cNvPr id="771" name="Google Shape;771;p50"/>
          <p:cNvCxnSpPr/>
          <p:nvPr/>
        </p:nvCxnSpPr>
        <p:spPr>
          <a:xfrm rot="10800000">
            <a:off x="3007325"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72" name="Google Shape;772;p50"/>
          <p:cNvCxnSpPr/>
          <p:nvPr/>
        </p:nvCxnSpPr>
        <p:spPr>
          <a:xfrm rot="10800000">
            <a:off x="3007200"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50"/>
          <p:cNvCxnSpPr/>
          <p:nvPr/>
        </p:nvCxnSpPr>
        <p:spPr>
          <a:xfrm rot="10800000">
            <a:off x="3007325" y="32729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74" name="Google Shape;774;p50"/>
          <p:cNvCxnSpPr/>
          <p:nvPr/>
        </p:nvCxnSpPr>
        <p:spPr>
          <a:xfrm>
            <a:off x="3616800"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75" name="Google Shape;775;p50"/>
          <p:cNvCxnSpPr/>
          <p:nvPr/>
        </p:nvCxnSpPr>
        <p:spPr>
          <a:xfrm rot="10800000">
            <a:off x="4040825"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76" name="Google Shape;776;p50"/>
          <p:cNvCxnSpPr/>
          <p:nvPr/>
        </p:nvCxnSpPr>
        <p:spPr>
          <a:xfrm>
            <a:off x="3616800" y="3272900"/>
            <a:ext cx="423900" cy="0"/>
          </a:xfrm>
          <a:prstGeom prst="straightConnector1">
            <a:avLst/>
          </a:prstGeom>
          <a:noFill/>
          <a:ln cap="flat" cmpd="sng" w="9525">
            <a:solidFill>
              <a:schemeClr val="dk2"/>
            </a:solidFill>
            <a:prstDash val="solid"/>
            <a:round/>
            <a:headEnd len="med" w="med" type="none"/>
            <a:tailEnd len="med" w="med" type="none"/>
          </a:ln>
        </p:spPr>
      </p:cxnSp>
      <p:sp>
        <p:nvSpPr>
          <p:cNvPr id="777" name="Google Shape;777;p50"/>
          <p:cNvSpPr txBox="1"/>
          <p:nvPr/>
        </p:nvSpPr>
        <p:spPr>
          <a:xfrm>
            <a:off x="4063838" y="2428800"/>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W</a:t>
            </a:r>
            <a:endParaRPr baseline="30000"/>
          </a:p>
        </p:txBody>
      </p:sp>
      <p:cxnSp>
        <p:nvCxnSpPr>
          <p:cNvPr id="778" name="Google Shape;778;p50"/>
          <p:cNvCxnSpPr/>
          <p:nvPr/>
        </p:nvCxnSpPr>
        <p:spPr>
          <a:xfrm rot="10800000">
            <a:off x="4226525"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79" name="Google Shape;779;p50"/>
          <p:cNvCxnSpPr/>
          <p:nvPr/>
        </p:nvCxnSpPr>
        <p:spPr>
          <a:xfrm rot="10800000">
            <a:off x="4226400"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80" name="Google Shape;780;p50"/>
          <p:cNvCxnSpPr/>
          <p:nvPr/>
        </p:nvCxnSpPr>
        <p:spPr>
          <a:xfrm rot="10800000">
            <a:off x="4226525" y="32729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81" name="Google Shape;781;p50"/>
          <p:cNvCxnSpPr/>
          <p:nvPr/>
        </p:nvCxnSpPr>
        <p:spPr>
          <a:xfrm>
            <a:off x="4836000"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82" name="Google Shape;782;p50"/>
          <p:cNvCxnSpPr/>
          <p:nvPr/>
        </p:nvCxnSpPr>
        <p:spPr>
          <a:xfrm rot="10800000">
            <a:off x="5260025"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83" name="Google Shape;783;p50"/>
          <p:cNvCxnSpPr/>
          <p:nvPr/>
        </p:nvCxnSpPr>
        <p:spPr>
          <a:xfrm>
            <a:off x="4836000" y="3272900"/>
            <a:ext cx="423900" cy="0"/>
          </a:xfrm>
          <a:prstGeom prst="straightConnector1">
            <a:avLst/>
          </a:prstGeom>
          <a:noFill/>
          <a:ln cap="flat" cmpd="sng" w="9525">
            <a:solidFill>
              <a:schemeClr val="dk2"/>
            </a:solidFill>
            <a:prstDash val="solid"/>
            <a:round/>
            <a:headEnd len="med" w="med" type="none"/>
            <a:tailEnd len="med" w="med" type="none"/>
          </a:ln>
        </p:spPr>
      </p:cxnSp>
      <p:sp>
        <p:nvSpPr>
          <p:cNvPr id="784" name="Google Shape;784;p50"/>
          <p:cNvSpPr txBox="1"/>
          <p:nvPr/>
        </p:nvSpPr>
        <p:spPr>
          <a:xfrm>
            <a:off x="3007325" y="2424975"/>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baseline="30000"/>
          </a:p>
        </p:txBody>
      </p:sp>
      <p:cxnSp>
        <p:nvCxnSpPr>
          <p:cNvPr id="785" name="Google Shape;785;p50"/>
          <p:cNvCxnSpPr/>
          <p:nvPr/>
        </p:nvCxnSpPr>
        <p:spPr>
          <a:xfrm rot="10800000">
            <a:off x="6153975"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86" name="Google Shape;786;p50"/>
          <p:cNvCxnSpPr/>
          <p:nvPr/>
        </p:nvCxnSpPr>
        <p:spPr>
          <a:xfrm rot="10800000">
            <a:off x="6153850"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50"/>
          <p:cNvCxnSpPr/>
          <p:nvPr/>
        </p:nvCxnSpPr>
        <p:spPr>
          <a:xfrm rot="10800000">
            <a:off x="6153975" y="32729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88" name="Google Shape;788;p50"/>
          <p:cNvCxnSpPr/>
          <p:nvPr/>
        </p:nvCxnSpPr>
        <p:spPr>
          <a:xfrm>
            <a:off x="6763450" y="2193500"/>
            <a:ext cx="423900" cy="0"/>
          </a:xfrm>
          <a:prstGeom prst="straightConnector1">
            <a:avLst/>
          </a:prstGeom>
          <a:noFill/>
          <a:ln cap="flat" cmpd="sng" w="9525">
            <a:solidFill>
              <a:schemeClr val="dk2"/>
            </a:solidFill>
            <a:prstDash val="solid"/>
            <a:round/>
            <a:headEnd len="med" w="med" type="none"/>
            <a:tailEnd len="med" w="med" type="none"/>
          </a:ln>
        </p:spPr>
      </p:cxnSp>
      <p:cxnSp>
        <p:nvCxnSpPr>
          <p:cNvPr id="789" name="Google Shape;789;p50"/>
          <p:cNvCxnSpPr/>
          <p:nvPr/>
        </p:nvCxnSpPr>
        <p:spPr>
          <a:xfrm rot="10800000">
            <a:off x="7187475" y="2193500"/>
            <a:ext cx="0" cy="107940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p50"/>
          <p:cNvCxnSpPr/>
          <p:nvPr/>
        </p:nvCxnSpPr>
        <p:spPr>
          <a:xfrm>
            <a:off x="6763450" y="3272900"/>
            <a:ext cx="423900" cy="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50"/>
          <p:cNvSpPr txBox="1"/>
          <p:nvPr/>
        </p:nvSpPr>
        <p:spPr>
          <a:xfrm>
            <a:off x="6153975" y="2577375"/>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baseline="30000"/>
          </a:p>
        </p:txBody>
      </p:sp>
      <p:sp>
        <p:nvSpPr>
          <p:cNvPr id="792" name="Google Shape;792;p50"/>
          <p:cNvSpPr txBox="1"/>
          <p:nvPr/>
        </p:nvSpPr>
        <p:spPr>
          <a:xfrm>
            <a:off x="1864325" y="2577375"/>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z =</a:t>
            </a:r>
            <a:endParaRPr baseline="30000"/>
          </a:p>
        </p:txBody>
      </p:sp>
      <p:sp>
        <p:nvSpPr>
          <p:cNvPr id="793" name="Google Shape;793;p50"/>
          <p:cNvSpPr txBox="1"/>
          <p:nvPr/>
        </p:nvSpPr>
        <p:spPr>
          <a:xfrm>
            <a:off x="5217125" y="2577375"/>
            <a:ext cx="1033500" cy="39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baseline="30000"/>
          </a:p>
        </p:txBody>
      </p:sp>
      <p:cxnSp>
        <p:nvCxnSpPr>
          <p:cNvPr id="794" name="Google Shape;794;p50"/>
          <p:cNvCxnSpPr/>
          <p:nvPr/>
        </p:nvCxnSpPr>
        <p:spPr>
          <a:xfrm flipH="1" rot="10800000">
            <a:off x="1719875" y="1232525"/>
            <a:ext cx="1495800" cy="75210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50"/>
          <p:cNvCxnSpPr/>
          <p:nvPr/>
        </p:nvCxnSpPr>
        <p:spPr>
          <a:xfrm>
            <a:off x="4231625" y="1224700"/>
            <a:ext cx="3391800" cy="759900"/>
          </a:xfrm>
          <a:prstGeom prst="straightConnector1">
            <a:avLst/>
          </a:prstGeom>
          <a:noFill/>
          <a:ln cap="flat" cmpd="sng" w="9525">
            <a:solidFill>
              <a:schemeClr val="dk2"/>
            </a:solidFill>
            <a:prstDash val="solid"/>
            <a:round/>
            <a:headEnd len="med" w="med" type="none"/>
            <a:tailEnd len="med" w="med" type="none"/>
          </a:ln>
        </p:spPr>
      </p:cxnSp>
      <p:cxnSp>
        <p:nvCxnSpPr>
          <p:cNvPr id="796" name="Google Shape;796;p50"/>
          <p:cNvCxnSpPr/>
          <p:nvPr/>
        </p:nvCxnSpPr>
        <p:spPr>
          <a:xfrm>
            <a:off x="3007325" y="2760425"/>
            <a:ext cx="1033500" cy="0"/>
          </a:xfrm>
          <a:prstGeom prst="straightConnector1">
            <a:avLst/>
          </a:prstGeom>
          <a:noFill/>
          <a:ln cap="flat" cmpd="sng" w="28575">
            <a:solidFill>
              <a:srgbClr val="000000"/>
            </a:solidFill>
            <a:prstDash val="solid"/>
            <a:round/>
            <a:headEnd len="med" w="med" type="none"/>
            <a:tailEnd len="med" w="med" type="none"/>
          </a:ln>
        </p:spPr>
      </p:cxnSp>
      <p:cxnSp>
        <p:nvCxnSpPr>
          <p:cNvPr id="797" name="Google Shape;797;p50"/>
          <p:cNvCxnSpPr/>
          <p:nvPr/>
        </p:nvCxnSpPr>
        <p:spPr>
          <a:xfrm>
            <a:off x="4759575" y="2192600"/>
            <a:ext cx="0" cy="1087800"/>
          </a:xfrm>
          <a:prstGeom prst="straightConnector1">
            <a:avLst/>
          </a:prstGeom>
          <a:noFill/>
          <a:ln cap="flat" cmpd="sng" w="28575">
            <a:solidFill>
              <a:srgbClr val="000000"/>
            </a:solidFill>
            <a:prstDash val="solid"/>
            <a:round/>
            <a:headEnd len="med" w="med" type="none"/>
            <a:tailEnd len="med" w="med" type="none"/>
          </a:ln>
        </p:spPr>
      </p:cxnSp>
      <p:sp>
        <p:nvSpPr>
          <p:cNvPr id="798" name="Google Shape;798;p50"/>
          <p:cNvSpPr/>
          <p:nvPr/>
        </p:nvSpPr>
        <p:spPr>
          <a:xfrm>
            <a:off x="6583400" y="2680550"/>
            <a:ext cx="180000" cy="180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Fully-connected “Affine” Layer</a:t>
            </a:r>
            <a:endParaRPr/>
          </a:p>
        </p:txBody>
      </p:sp>
      <p:sp>
        <p:nvSpPr>
          <p:cNvPr id="804" name="Google Shape;804;p51"/>
          <p:cNvSpPr txBox="1"/>
          <p:nvPr>
            <p:ph idx="1" type="body"/>
          </p:nvPr>
        </p:nvSpPr>
        <p:spPr>
          <a:xfrm>
            <a:off x="311700" y="1225225"/>
            <a:ext cx="4437000" cy="33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h = f(x W + b)</a:t>
            </a:r>
            <a:endParaRPr b="1" sz="2400"/>
          </a:p>
          <a:p>
            <a:pPr indent="0" lvl="0" marL="0" rtl="0" algn="l">
              <a:spcBef>
                <a:spcPts val="1600"/>
              </a:spcBef>
              <a:spcAft>
                <a:spcPts val="0"/>
              </a:spcAft>
              <a:buNone/>
            </a:pPr>
            <a:r>
              <a:rPr lang="en"/>
              <a:t>Affine layer:</a:t>
            </a:r>
            <a:endParaRPr/>
          </a:p>
          <a:p>
            <a:pPr indent="-342900" lvl="0" marL="457200" rtl="0" algn="l">
              <a:spcBef>
                <a:spcPts val="0"/>
              </a:spcBef>
              <a:spcAft>
                <a:spcPts val="0"/>
              </a:spcAft>
              <a:buSzPts val="1800"/>
              <a:buChar char="●"/>
            </a:pPr>
            <a:r>
              <a:rPr lang="en"/>
              <a:t>Matrix multiply </a:t>
            </a:r>
            <a:r>
              <a:rPr b="1" lang="en"/>
              <a:t>W</a:t>
            </a:r>
            <a:r>
              <a:rPr lang="en"/>
              <a:t> (rotate &amp; scale)</a:t>
            </a:r>
            <a:endParaRPr/>
          </a:p>
          <a:p>
            <a:pPr indent="-342900" lvl="0" marL="457200" rtl="0" algn="l">
              <a:spcBef>
                <a:spcPts val="0"/>
              </a:spcBef>
              <a:spcAft>
                <a:spcPts val="0"/>
              </a:spcAft>
              <a:buSzPts val="1800"/>
              <a:buChar char="●"/>
            </a:pPr>
            <a:r>
              <a:rPr lang="en"/>
              <a:t>Bias term </a:t>
            </a:r>
            <a:r>
              <a:rPr b="1" lang="en"/>
              <a:t>b </a:t>
            </a:r>
            <a:r>
              <a:rPr lang="en"/>
              <a:t>(translate in space)</a:t>
            </a:r>
            <a:endParaRPr/>
          </a:p>
          <a:p>
            <a:pPr indent="0" lvl="0" marL="0" rtl="0" algn="l">
              <a:spcBef>
                <a:spcPts val="1600"/>
              </a:spcBef>
              <a:spcAft>
                <a:spcPts val="0"/>
              </a:spcAft>
              <a:buNone/>
            </a:pPr>
            <a:r>
              <a:rPr lang="en"/>
              <a:t>Then:</a:t>
            </a:r>
            <a:endParaRPr/>
          </a:p>
          <a:p>
            <a:pPr indent="-342900" lvl="0" marL="457200" rtl="0" algn="l">
              <a:spcBef>
                <a:spcPts val="0"/>
              </a:spcBef>
              <a:spcAft>
                <a:spcPts val="0"/>
              </a:spcAft>
              <a:buSzPts val="1800"/>
              <a:buChar char="●"/>
            </a:pPr>
            <a:r>
              <a:rPr lang="en"/>
              <a:t>Nonlinearity </a:t>
            </a:r>
            <a:r>
              <a:rPr b="1" lang="en"/>
              <a:t>f </a:t>
            </a:r>
            <a:r>
              <a:rPr lang="en"/>
              <a:t>(squish like dough)</a:t>
            </a:r>
            <a:endParaRPr/>
          </a:p>
        </p:txBody>
      </p:sp>
      <p:sp>
        <p:nvSpPr>
          <p:cNvPr id="805" name="Google Shape;805;p51"/>
          <p:cNvSpPr/>
          <p:nvPr/>
        </p:nvSpPr>
        <p:spPr>
          <a:xfrm>
            <a:off x="1694475" y="3925900"/>
            <a:ext cx="1411500" cy="334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Nonlinearity</a:t>
            </a:r>
            <a:endParaRPr/>
          </a:p>
        </p:txBody>
      </p:sp>
      <p:sp>
        <p:nvSpPr>
          <p:cNvPr id="806" name="Google Shape;806;p51"/>
          <p:cNvSpPr/>
          <p:nvPr/>
        </p:nvSpPr>
        <p:spPr>
          <a:xfrm>
            <a:off x="1694475" y="4366825"/>
            <a:ext cx="1411500" cy="33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Affine</a:t>
            </a:r>
            <a:endParaRPr/>
          </a:p>
        </p:txBody>
      </p:sp>
      <p:cxnSp>
        <p:nvCxnSpPr>
          <p:cNvPr id="807" name="Google Shape;807;p51"/>
          <p:cNvCxnSpPr>
            <a:stCxn id="806" idx="2"/>
            <a:endCxn id="805" idx="0"/>
          </p:cNvCxnSpPr>
          <p:nvPr/>
        </p:nvCxnSpPr>
        <p:spPr>
          <a:xfrm rot="10800000">
            <a:off x="2400225" y="3925825"/>
            <a:ext cx="0" cy="775800"/>
          </a:xfrm>
          <a:prstGeom prst="straightConnector1">
            <a:avLst/>
          </a:prstGeom>
          <a:noFill/>
          <a:ln cap="flat" cmpd="sng" w="38100">
            <a:solidFill>
              <a:schemeClr val="accent6"/>
            </a:solidFill>
            <a:prstDash val="solid"/>
            <a:round/>
            <a:headEnd len="med" w="med" type="none"/>
            <a:tailEnd len="med" w="med" type="triangle"/>
          </a:ln>
        </p:spPr>
      </p:cxnSp>
      <p:pic>
        <p:nvPicPr>
          <p:cNvPr id="808" name="Google Shape;808;p51"/>
          <p:cNvPicPr preferRelativeResize="0"/>
          <p:nvPr/>
        </p:nvPicPr>
        <p:blipFill rotWithShape="1">
          <a:blip r:embed="rId3">
            <a:alphaModFix/>
          </a:blip>
          <a:srcRect b="0" l="0" r="0" t="0"/>
          <a:stretch/>
        </p:blipFill>
        <p:spPr>
          <a:xfrm>
            <a:off x="5316842" y="1147225"/>
            <a:ext cx="3082108" cy="3009924"/>
          </a:xfrm>
          <a:prstGeom prst="rect">
            <a:avLst/>
          </a:prstGeom>
          <a:noFill/>
          <a:ln>
            <a:noFill/>
          </a:ln>
        </p:spPr>
      </p:pic>
      <p:sp>
        <p:nvSpPr>
          <p:cNvPr id="809" name="Google Shape;809;p51"/>
          <p:cNvSpPr txBox="1"/>
          <p:nvPr/>
        </p:nvSpPr>
        <p:spPr>
          <a:xfrm>
            <a:off x="5044200" y="4297225"/>
            <a:ext cx="39405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From “</a:t>
            </a:r>
            <a:r>
              <a:rPr lang="en" sz="1200" u="sng">
                <a:solidFill>
                  <a:schemeClr val="hlink"/>
                </a:solidFill>
                <a:hlinkClick r:id="rId4"/>
              </a:rPr>
              <a:t>Neural Networks, Manifolds, and Topology</a:t>
            </a:r>
            <a:r>
              <a:rPr lang="en" sz="1200"/>
              <a:t>” (Chris Olah, 2014)</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Course Overview</a:t>
            </a:r>
            <a:endParaRPr/>
          </a:p>
        </p:txBody>
      </p:sp>
      <p:sp>
        <p:nvSpPr>
          <p:cNvPr id="81" name="Google Shape;81;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We’ll aim to cover most foundational NLP topics and common tasks.</a:t>
            </a:r>
            <a:endParaRPr/>
          </a:p>
          <a:p>
            <a:pPr indent="-342900" lvl="0" marL="457200" rtl="0" algn="l">
              <a:lnSpc>
                <a:spcPct val="150000"/>
              </a:lnSpc>
              <a:spcBef>
                <a:spcPts val="1600"/>
              </a:spcBef>
              <a:spcAft>
                <a:spcPts val="0"/>
              </a:spcAft>
              <a:buSzPts val="1800"/>
              <a:buChar char="●"/>
            </a:pPr>
            <a:r>
              <a:rPr lang="en"/>
              <a:t>Develop intuition for computational linguistics</a:t>
            </a:r>
            <a:endParaRPr/>
          </a:p>
          <a:p>
            <a:pPr indent="-342900" lvl="0" marL="457200" rtl="0" algn="l">
              <a:lnSpc>
                <a:spcPct val="150000"/>
              </a:lnSpc>
              <a:spcBef>
                <a:spcPts val="0"/>
              </a:spcBef>
              <a:spcAft>
                <a:spcPts val="0"/>
              </a:spcAft>
              <a:buSzPts val="1800"/>
              <a:buChar char="●"/>
            </a:pPr>
            <a:r>
              <a:rPr lang="en"/>
              <a:t>Emphasis on practical understanding</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In particular, we’ll highlight a few key aspects of that week’s async in live session.  The most important material will appear in live sessions and the assignments.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2"/>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otivation for a Loss Function</a:t>
            </a:r>
            <a:br>
              <a:rPr lang="en"/>
            </a:br>
            <a:r>
              <a:rPr lang="en"/>
              <a:t>(and Relationship with Information Theory)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Loss Function Context</a:t>
            </a:r>
            <a:endParaRPr/>
          </a:p>
        </p:txBody>
      </p:sp>
      <p:sp>
        <p:nvSpPr>
          <p:cNvPr id="820" name="Google Shape;820;p5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a:t>
            </a:r>
            <a:r>
              <a:rPr lang="en" u="sng"/>
              <a:t>model output</a:t>
            </a:r>
            <a:r>
              <a:rPr lang="en"/>
              <a:t> is a </a:t>
            </a:r>
            <a:r>
              <a:rPr b="1" lang="en"/>
              <a:t>probability distribution q(Θ)</a:t>
            </a:r>
            <a:r>
              <a:rPr lang="en"/>
              <a:t> over a set of labels. (Θ represents all trainable parameters in your network model)</a:t>
            </a:r>
            <a:br>
              <a:rPr lang="en"/>
            </a:br>
            <a:endParaRPr/>
          </a:p>
          <a:p>
            <a:pPr indent="-342900" lvl="0" marL="457200" rtl="0" algn="l">
              <a:spcBef>
                <a:spcPts val="0"/>
              </a:spcBef>
              <a:spcAft>
                <a:spcPts val="0"/>
              </a:spcAft>
              <a:buSzPts val="1800"/>
              <a:buChar char="●"/>
            </a:pPr>
            <a:r>
              <a:rPr lang="en"/>
              <a:t>There is a correct label or a true probability distribution </a:t>
            </a:r>
            <a:r>
              <a:rPr b="1" lang="en"/>
              <a:t>p</a:t>
            </a:r>
            <a:br>
              <a:rPr b="1" lang="en"/>
            </a:br>
            <a:endParaRPr b="1"/>
          </a:p>
          <a:p>
            <a:pPr indent="-342900" lvl="0" marL="457200" rtl="0" algn="l">
              <a:spcBef>
                <a:spcPts val="0"/>
              </a:spcBef>
              <a:spcAft>
                <a:spcPts val="0"/>
              </a:spcAft>
              <a:buSzPts val="1800"/>
              <a:buChar char="●"/>
            </a:pPr>
            <a:r>
              <a:rPr lang="en"/>
              <a:t>How do I teach my model to make predictions as close to true as possible?</a:t>
            </a:r>
            <a:br>
              <a:rPr lang="en"/>
            </a:br>
            <a:endParaRPr/>
          </a:p>
          <a:p>
            <a:pPr indent="0" lvl="0" marL="0" rtl="0" algn="l">
              <a:spcBef>
                <a:spcPts val="1600"/>
              </a:spcBef>
              <a:spcAft>
                <a:spcPts val="1600"/>
              </a:spcAft>
              <a:buNone/>
            </a:pPr>
            <a:r>
              <a:rPr b="1" lang="en"/>
              <a:t>The Loss Function</a:t>
            </a:r>
            <a:r>
              <a:rPr b="1" lang="en"/>
              <a:t>:</a:t>
            </a:r>
            <a:r>
              <a:rPr lang="en"/>
              <a:t> function that allows me to modify network parameters in order to minimize the difference between predicted and true during learning, </a:t>
            </a:r>
            <a:br>
              <a:rPr lang="en"/>
            </a:b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Log-Likelihood of Training Data</a:t>
            </a:r>
            <a:endParaRPr/>
          </a:p>
        </p:txBody>
      </p:sp>
      <p:sp>
        <p:nvSpPr>
          <p:cNvPr id="826" name="Google Shape;826;p54"/>
          <p:cNvSpPr txBox="1"/>
          <p:nvPr>
            <p:ph idx="1" type="body"/>
          </p:nvPr>
        </p:nvSpPr>
        <p:spPr>
          <a:xfrm>
            <a:off x="311700" y="1225225"/>
            <a:ext cx="8832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example: imagine a </a:t>
            </a:r>
            <a:r>
              <a:rPr b="1" lang="en"/>
              <a:t>multi-class classification problem</a:t>
            </a:r>
            <a:r>
              <a:rPr lang="en"/>
              <a:t> with </a:t>
            </a:r>
            <a:r>
              <a:rPr b="1" lang="en"/>
              <a:t>n</a:t>
            </a:r>
            <a:r>
              <a:rPr b="1" lang="en"/>
              <a:t> classes...</a:t>
            </a:r>
            <a:endParaRPr b="1"/>
          </a:p>
          <a:p>
            <a:pPr indent="-342900" lvl="0" marL="457200" rtl="0" algn="l">
              <a:spcBef>
                <a:spcPts val="1600"/>
              </a:spcBef>
              <a:spcAft>
                <a:spcPts val="0"/>
              </a:spcAft>
              <a:buSzPts val="1800"/>
              <a:buChar char="●"/>
            </a:pPr>
            <a:r>
              <a:rPr lang="en"/>
              <a:t>The </a:t>
            </a:r>
            <a:r>
              <a:rPr lang="en"/>
              <a:t>model </a:t>
            </a:r>
            <a:r>
              <a:rPr lang="en" u="sng"/>
              <a:t>believes</a:t>
            </a:r>
            <a:r>
              <a:rPr lang="en"/>
              <a:t> the probability of each </a:t>
            </a:r>
            <a:r>
              <a:rPr b="1" lang="en"/>
              <a:t>class I </a:t>
            </a:r>
            <a:r>
              <a:rPr lang="en"/>
              <a:t>is </a:t>
            </a:r>
            <a:r>
              <a:rPr b="1" lang="en"/>
              <a:t>q</a:t>
            </a:r>
            <a:r>
              <a:rPr b="1" baseline="-25000" lang="en"/>
              <a:t>i</a:t>
            </a:r>
            <a:br>
              <a:rPr b="1" baseline="-25000" lang="en"/>
            </a:br>
            <a:endParaRPr b="1" baseline="-25000"/>
          </a:p>
          <a:p>
            <a:pPr indent="-342900" lvl="0" marL="457200" rtl="0" algn="l">
              <a:spcBef>
                <a:spcPts val="0"/>
              </a:spcBef>
              <a:spcAft>
                <a:spcPts val="0"/>
              </a:spcAft>
              <a:buSzPts val="1800"/>
              <a:buChar char="●"/>
            </a:pPr>
            <a:r>
              <a:rPr lang="en"/>
              <a:t>You now do one ‘draw’, and it is class J. What ‘likelihood’ would you ascribe for that to happen?</a:t>
            </a:r>
            <a:endParaRPr/>
          </a:p>
          <a:p>
            <a:pPr indent="0" lvl="0" marL="457200" rtl="0" algn="l">
              <a:spcBef>
                <a:spcPts val="160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Log-Likelihood of Training Data</a:t>
            </a:r>
            <a:endParaRPr/>
          </a:p>
        </p:txBody>
      </p:sp>
      <p:sp>
        <p:nvSpPr>
          <p:cNvPr id="832" name="Google Shape;832;p55"/>
          <p:cNvSpPr txBox="1"/>
          <p:nvPr>
            <p:ph idx="1" type="body"/>
          </p:nvPr>
        </p:nvSpPr>
        <p:spPr>
          <a:xfrm>
            <a:off x="311700" y="1225225"/>
            <a:ext cx="87318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example: imagine a </a:t>
            </a:r>
            <a:r>
              <a:rPr b="1" lang="en"/>
              <a:t>multi-class classification problem</a:t>
            </a:r>
            <a:r>
              <a:rPr lang="en"/>
              <a:t> with </a:t>
            </a:r>
            <a:r>
              <a:rPr b="1" lang="en"/>
              <a:t>n classes...</a:t>
            </a:r>
            <a:endParaRPr/>
          </a:p>
          <a:p>
            <a:pPr indent="-342900" lvl="0" marL="457200" rtl="0" algn="l">
              <a:spcBef>
                <a:spcPts val="1600"/>
              </a:spcBef>
              <a:spcAft>
                <a:spcPts val="0"/>
              </a:spcAft>
              <a:buSzPts val="1800"/>
              <a:buChar char="●"/>
            </a:pPr>
            <a:r>
              <a:rPr lang="en"/>
              <a:t>The model </a:t>
            </a:r>
            <a:r>
              <a:rPr lang="en" u="sng"/>
              <a:t>believes</a:t>
            </a:r>
            <a:r>
              <a:rPr lang="en"/>
              <a:t> the probability of each </a:t>
            </a:r>
            <a:r>
              <a:rPr b="1" lang="en"/>
              <a:t>class I </a:t>
            </a:r>
            <a:r>
              <a:rPr lang="en"/>
              <a:t>is </a:t>
            </a:r>
            <a:r>
              <a:rPr b="1" lang="en"/>
              <a:t>q</a:t>
            </a:r>
            <a:r>
              <a:rPr b="1" baseline="-25000" lang="en"/>
              <a:t>i</a:t>
            </a:r>
            <a:br>
              <a:rPr b="1" baseline="-25000" lang="en"/>
            </a:br>
            <a:endParaRPr b="1" baseline="-25000"/>
          </a:p>
          <a:p>
            <a:pPr indent="-342900" lvl="0" marL="457200" rtl="0" algn="l">
              <a:spcBef>
                <a:spcPts val="0"/>
              </a:spcBef>
              <a:spcAft>
                <a:spcPts val="0"/>
              </a:spcAft>
              <a:buSzPts val="1800"/>
              <a:buChar char="●"/>
            </a:pPr>
            <a:r>
              <a:rPr lang="en"/>
              <a:t>You now do one ‘draw’, and it is class J. What ‘likelihood’ would you ascribe for that to happen? </a:t>
            </a:r>
            <a:br>
              <a:rPr lang="en"/>
            </a:br>
            <a:r>
              <a:rPr lang="en"/>
              <a:t>                                                       </a:t>
            </a:r>
            <a:r>
              <a:rPr b="1" lang="en"/>
              <a:t>L = </a:t>
            </a:r>
            <a:r>
              <a:rPr b="1" lang="en"/>
              <a:t>q</a:t>
            </a:r>
            <a:r>
              <a:rPr b="1" baseline="-25000" lang="en"/>
              <a:t>j</a:t>
            </a:r>
            <a:br>
              <a:rPr b="1" baseline="-25000" lang="en"/>
            </a:br>
            <a:endParaRPr b="1" baseline="-25000"/>
          </a:p>
          <a:p>
            <a:pPr indent="-342900" lvl="0" marL="457200" rtl="0" algn="l">
              <a:spcBef>
                <a:spcPts val="0"/>
              </a:spcBef>
              <a:spcAft>
                <a:spcPts val="0"/>
              </a:spcAft>
              <a:buSzPts val="1800"/>
              <a:buChar char="●"/>
            </a:pPr>
            <a:r>
              <a:rPr lang="en"/>
              <a:t>You now do multiple (independent) ‘draws’, and, say, it is &lt;J,J,K,J,I&gt;. What ‘likelihood’ would you ascribe for that to happen? </a:t>
            </a:r>
            <a:br>
              <a:rPr lang="en"/>
            </a:br>
            <a:r>
              <a:rPr lang="en"/>
              <a:t>                                        </a:t>
            </a:r>
            <a:r>
              <a:rPr b="1" lang="en"/>
              <a:t>L = q</a:t>
            </a:r>
            <a:r>
              <a:rPr b="1" baseline="-25000" lang="en"/>
              <a:t>j </a:t>
            </a:r>
            <a:r>
              <a:rPr b="1" lang="en"/>
              <a:t>q</a:t>
            </a:r>
            <a:r>
              <a:rPr b="1" baseline="-25000" lang="en"/>
              <a:t>j </a:t>
            </a:r>
            <a:r>
              <a:rPr b="1" lang="en"/>
              <a:t>q</a:t>
            </a:r>
            <a:r>
              <a:rPr b="1" baseline="-25000" lang="en"/>
              <a:t>k </a:t>
            </a:r>
            <a:r>
              <a:rPr b="1" lang="en"/>
              <a:t>q</a:t>
            </a:r>
            <a:r>
              <a:rPr b="1" baseline="-25000" lang="en"/>
              <a:t>j </a:t>
            </a:r>
            <a:r>
              <a:rPr b="1" lang="en"/>
              <a:t>q</a:t>
            </a:r>
            <a:r>
              <a:rPr b="1" baseline="-25000" lang="en"/>
              <a:t>i </a:t>
            </a:r>
            <a:r>
              <a:rPr b="1" lang="en"/>
              <a:t>= q</a:t>
            </a:r>
            <a:r>
              <a:rPr b="1" baseline="-25000" lang="en"/>
              <a:t>j</a:t>
            </a:r>
            <a:r>
              <a:rPr b="1" baseline="30000" lang="en"/>
              <a:t>3</a:t>
            </a:r>
            <a:r>
              <a:rPr b="1" baseline="-25000" lang="en"/>
              <a:t> </a:t>
            </a:r>
            <a:r>
              <a:rPr b="1" lang="en"/>
              <a:t>q</a:t>
            </a:r>
            <a:r>
              <a:rPr b="1" baseline="-25000" lang="en"/>
              <a:t>k</a:t>
            </a:r>
            <a:r>
              <a:rPr b="1" baseline="30000" lang="en"/>
              <a:t>1 </a:t>
            </a:r>
            <a:r>
              <a:rPr b="1" lang="en"/>
              <a:t>q</a:t>
            </a:r>
            <a:r>
              <a:rPr b="1" baseline="-25000" lang="en"/>
              <a:t>i</a:t>
            </a:r>
            <a:r>
              <a:rPr b="1" baseline="30000" lang="en"/>
              <a:t>1</a:t>
            </a:r>
            <a:br>
              <a:rPr b="1" baseline="-25000" lang="en"/>
            </a:br>
            <a:br>
              <a:rPr b="1" baseline="-25000" lang="en"/>
            </a:br>
            <a:br>
              <a:rPr b="1" baseline="-25000" lang="en"/>
            </a:br>
            <a:br>
              <a:rPr b="1" baseline="-25000" lang="en"/>
            </a:br>
            <a:br>
              <a:rPr b="1" baseline="-25000" lang="en"/>
            </a:br>
            <a:endParaRPr b="1"/>
          </a:p>
          <a:p>
            <a:pPr indent="0" lvl="0" marL="457200" rtl="0" algn="l">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Log-Likelihood of Training Data</a:t>
            </a:r>
            <a:endParaRPr/>
          </a:p>
        </p:txBody>
      </p:sp>
      <p:sp>
        <p:nvSpPr>
          <p:cNvPr id="838" name="Google Shape;838;p5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had assume</a:t>
            </a:r>
            <a:r>
              <a:rPr lang="en"/>
              <a:t>d </a:t>
            </a:r>
            <a:r>
              <a:rPr lang="en"/>
              <a:t>q</a:t>
            </a:r>
            <a:r>
              <a:rPr baseline="-25000" lang="en"/>
              <a:t>j</a:t>
            </a:r>
            <a:r>
              <a:rPr lang="en"/>
              <a:t> = 0.1, q</a:t>
            </a:r>
            <a:r>
              <a:rPr baseline="-25000" lang="en"/>
              <a:t>k</a:t>
            </a:r>
            <a:r>
              <a:rPr lang="en"/>
              <a:t> = 0.4, q</a:t>
            </a:r>
            <a:r>
              <a:rPr baseline="-25000" lang="en"/>
              <a:t>i</a:t>
            </a:r>
            <a:r>
              <a:rPr lang="en"/>
              <a:t> = 0.5, would you be surprised?  </a:t>
            </a:r>
            <a:endParaRPr/>
          </a:p>
          <a:p>
            <a:pPr indent="0" lvl="0" marL="0" rtl="0" algn="l">
              <a:spcBef>
                <a:spcPts val="1600"/>
              </a:spcBef>
              <a:spcAft>
                <a:spcPts val="0"/>
              </a:spcAft>
              <a:buNone/>
            </a:pPr>
            <a:r>
              <a:rPr b="1" lang="en"/>
              <a:t>(L = q</a:t>
            </a:r>
            <a:r>
              <a:rPr b="1" baseline="-25000" lang="en"/>
              <a:t>j </a:t>
            </a:r>
            <a:r>
              <a:rPr b="1" lang="en"/>
              <a:t>q</a:t>
            </a:r>
            <a:r>
              <a:rPr b="1" baseline="-25000" lang="en"/>
              <a:t>j </a:t>
            </a:r>
            <a:r>
              <a:rPr b="1" lang="en"/>
              <a:t>q</a:t>
            </a:r>
            <a:r>
              <a:rPr b="1" baseline="-25000" lang="en"/>
              <a:t>k </a:t>
            </a:r>
            <a:r>
              <a:rPr b="1" lang="en"/>
              <a:t>q</a:t>
            </a:r>
            <a:r>
              <a:rPr b="1" baseline="-25000" lang="en"/>
              <a:t>j </a:t>
            </a:r>
            <a:r>
              <a:rPr b="1" lang="en"/>
              <a:t>q</a:t>
            </a:r>
            <a:r>
              <a:rPr b="1" baseline="-25000" lang="en"/>
              <a:t>i </a:t>
            </a:r>
            <a:r>
              <a:rPr b="1" lang="en"/>
              <a:t>= q</a:t>
            </a:r>
            <a:r>
              <a:rPr b="1" baseline="-25000" lang="en"/>
              <a:t>j</a:t>
            </a:r>
            <a:r>
              <a:rPr b="1" baseline="30000" lang="en"/>
              <a:t>3</a:t>
            </a:r>
            <a:r>
              <a:rPr b="1" baseline="-25000" lang="en"/>
              <a:t> </a:t>
            </a:r>
            <a:r>
              <a:rPr b="1" lang="en"/>
              <a:t>q</a:t>
            </a:r>
            <a:r>
              <a:rPr b="1" baseline="-25000" lang="en"/>
              <a:t>k</a:t>
            </a:r>
            <a:r>
              <a:rPr b="1" baseline="30000" lang="en"/>
              <a:t>1 </a:t>
            </a:r>
            <a:r>
              <a:rPr b="1" lang="en"/>
              <a:t>q</a:t>
            </a:r>
            <a:r>
              <a:rPr b="1" baseline="-25000" lang="en"/>
              <a:t>i</a:t>
            </a:r>
            <a:r>
              <a:rPr b="1" baseline="30000" lang="en"/>
              <a:t>1 </a:t>
            </a:r>
            <a:r>
              <a:rPr b="1" lang="en"/>
              <a:t>) </a:t>
            </a:r>
            <a:r>
              <a:rPr lang="en"/>
              <a:t>Probably… </a:t>
            </a:r>
            <a:endParaRPr/>
          </a:p>
          <a:p>
            <a:pPr indent="0" lvl="0" marL="0" rtl="0" algn="l">
              <a:spcBef>
                <a:spcPts val="1600"/>
              </a:spcBef>
              <a:spcAft>
                <a:spcPts val="0"/>
              </a:spcAft>
              <a:buNone/>
            </a:pPr>
            <a:r>
              <a:rPr b="1" lang="en"/>
              <a:t>Why? </a:t>
            </a:r>
            <a:br>
              <a:rPr b="1" baseline="-25000" lang="en"/>
            </a:br>
            <a:endParaRPr b="1"/>
          </a:p>
          <a:p>
            <a:pPr indent="0" lvl="0" marL="45720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Log-Likelihood of Training Data</a:t>
            </a:r>
            <a:endParaRPr/>
          </a:p>
        </p:txBody>
      </p:sp>
      <p:sp>
        <p:nvSpPr>
          <p:cNvPr id="844" name="Google Shape;844;p5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had assumed q</a:t>
            </a:r>
            <a:r>
              <a:rPr baseline="-25000" lang="en"/>
              <a:t>j</a:t>
            </a:r>
            <a:r>
              <a:rPr lang="en"/>
              <a:t> = 0.1, q</a:t>
            </a:r>
            <a:r>
              <a:rPr baseline="-25000" lang="en"/>
              <a:t>k</a:t>
            </a:r>
            <a:r>
              <a:rPr lang="en"/>
              <a:t> = 0.4, q</a:t>
            </a:r>
            <a:r>
              <a:rPr baseline="-25000" lang="en"/>
              <a:t>i</a:t>
            </a:r>
            <a:r>
              <a:rPr lang="en"/>
              <a:t> = 0.5, would you be surprised? </a:t>
            </a:r>
            <a:endParaRPr/>
          </a:p>
          <a:p>
            <a:pPr indent="0" lvl="0" marL="0" rtl="0" algn="l">
              <a:spcBef>
                <a:spcPts val="1600"/>
              </a:spcBef>
              <a:spcAft>
                <a:spcPts val="0"/>
              </a:spcAft>
              <a:buNone/>
            </a:pPr>
            <a:r>
              <a:rPr b="1" lang="en"/>
              <a:t>(L = q</a:t>
            </a:r>
            <a:r>
              <a:rPr b="1" baseline="-25000" lang="en"/>
              <a:t>j </a:t>
            </a:r>
            <a:r>
              <a:rPr b="1" lang="en"/>
              <a:t>q</a:t>
            </a:r>
            <a:r>
              <a:rPr b="1" baseline="-25000" lang="en"/>
              <a:t>j </a:t>
            </a:r>
            <a:r>
              <a:rPr b="1" lang="en"/>
              <a:t>q</a:t>
            </a:r>
            <a:r>
              <a:rPr b="1" baseline="-25000" lang="en"/>
              <a:t>k </a:t>
            </a:r>
            <a:r>
              <a:rPr b="1" lang="en"/>
              <a:t>q</a:t>
            </a:r>
            <a:r>
              <a:rPr b="1" baseline="-25000" lang="en"/>
              <a:t>j </a:t>
            </a:r>
            <a:r>
              <a:rPr b="1" lang="en"/>
              <a:t>q</a:t>
            </a:r>
            <a:r>
              <a:rPr b="1" baseline="-25000" lang="en"/>
              <a:t>i </a:t>
            </a:r>
            <a:r>
              <a:rPr b="1" lang="en"/>
              <a:t>= q</a:t>
            </a:r>
            <a:r>
              <a:rPr b="1" baseline="-25000" lang="en"/>
              <a:t>j</a:t>
            </a:r>
            <a:r>
              <a:rPr b="1" baseline="30000" lang="en"/>
              <a:t>3</a:t>
            </a:r>
            <a:r>
              <a:rPr b="1" baseline="-25000" lang="en"/>
              <a:t> </a:t>
            </a:r>
            <a:r>
              <a:rPr b="1" lang="en"/>
              <a:t>q</a:t>
            </a:r>
            <a:r>
              <a:rPr b="1" baseline="-25000" lang="en"/>
              <a:t>k</a:t>
            </a:r>
            <a:r>
              <a:rPr b="1" baseline="30000" lang="en"/>
              <a:t>1 </a:t>
            </a:r>
            <a:r>
              <a:rPr b="1" lang="en"/>
              <a:t>q</a:t>
            </a:r>
            <a:r>
              <a:rPr b="1" baseline="-25000" lang="en"/>
              <a:t>i</a:t>
            </a:r>
            <a:r>
              <a:rPr b="1" baseline="30000" lang="en"/>
              <a:t>1 </a:t>
            </a:r>
            <a:r>
              <a:rPr b="1" lang="en"/>
              <a:t>) </a:t>
            </a:r>
            <a:r>
              <a:rPr lang="en"/>
              <a:t>Probably… </a:t>
            </a:r>
            <a:endParaRPr/>
          </a:p>
          <a:p>
            <a:pPr indent="0" lvl="0" marL="0" rtl="0" algn="l">
              <a:spcBef>
                <a:spcPts val="1600"/>
              </a:spcBef>
              <a:spcAft>
                <a:spcPts val="0"/>
              </a:spcAft>
              <a:buNone/>
            </a:pPr>
            <a:r>
              <a:rPr b="1" lang="en"/>
              <a:t>Why? </a:t>
            </a:r>
            <a:r>
              <a:rPr lang="en"/>
              <a:t>Because the likelihood you had ascribed to the event is low. (</a:t>
            </a:r>
            <a:r>
              <a:rPr b="1" lang="en"/>
              <a:t>L = 0.0002</a:t>
            </a:r>
            <a:r>
              <a:rPr lang="en"/>
              <a:t>) </a:t>
            </a:r>
            <a:endParaRPr/>
          </a:p>
          <a:p>
            <a:pPr indent="0" lvl="0" marL="0" rtl="0" algn="l">
              <a:spcBef>
                <a:spcPts val="1600"/>
              </a:spcBef>
              <a:spcAft>
                <a:spcPts val="0"/>
              </a:spcAft>
              <a:buNone/>
            </a:pPr>
            <a:r>
              <a:rPr lang="en"/>
              <a:t>What if q</a:t>
            </a:r>
            <a:r>
              <a:rPr baseline="-25000" lang="en"/>
              <a:t>j</a:t>
            </a:r>
            <a:r>
              <a:rPr lang="en"/>
              <a:t> = 1, q</a:t>
            </a:r>
            <a:r>
              <a:rPr baseline="-25000" lang="en"/>
              <a:t>k</a:t>
            </a:r>
            <a:r>
              <a:rPr lang="en"/>
              <a:t> = 0, q</a:t>
            </a:r>
            <a:r>
              <a:rPr baseline="-25000" lang="en"/>
              <a:t>i</a:t>
            </a:r>
            <a:r>
              <a:rPr lang="en"/>
              <a:t> = 0? Very surprised… </a:t>
            </a:r>
            <a:r>
              <a:rPr b="1" lang="en"/>
              <a:t>L = 0 </a:t>
            </a:r>
            <a:endParaRPr b="1"/>
          </a:p>
          <a:p>
            <a:pPr indent="0" lvl="0" marL="0" rtl="0" algn="l">
              <a:spcBef>
                <a:spcPts val="1600"/>
              </a:spcBef>
              <a:spcAft>
                <a:spcPts val="0"/>
              </a:spcAft>
              <a:buNone/>
            </a:pPr>
            <a:r>
              <a:rPr lang="en"/>
              <a:t>Seeing the training data &lt;J,J,K,J,I&gt;, what would you think would be a better choice ?</a:t>
            </a:r>
            <a:endParaRPr/>
          </a:p>
          <a:p>
            <a:pPr indent="0" lvl="0" marL="0" rtl="0" algn="l">
              <a:spcBef>
                <a:spcPts val="1600"/>
              </a:spcBef>
              <a:spcAft>
                <a:spcPts val="0"/>
              </a:spcAft>
              <a:buNone/>
            </a:pPr>
            <a:r>
              <a:rPr lang="en"/>
              <a:t>                             </a:t>
            </a:r>
            <a:br>
              <a:rPr b="1" baseline="-25000" lang="en"/>
            </a:br>
            <a:endParaRPr b="1"/>
          </a:p>
          <a:p>
            <a:pPr indent="0" lvl="0" marL="45720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Log-Likelihood of Training Data</a:t>
            </a:r>
            <a:endParaRPr/>
          </a:p>
        </p:txBody>
      </p:sp>
      <p:sp>
        <p:nvSpPr>
          <p:cNvPr id="850" name="Google Shape;850;p5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had assumed q</a:t>
            </a:r>
            <a:r>
              <a:rPr baseline="-25000" lang="en"/>
              <a:t>j</a:t>
            </a:r>
            <a:r>
              <a:rPr lang="en"/>
              <a:t> = 0.1, q</a:t>
            </a:r>
            <a:r>
              <a:rPr baseline="-25000" lang="en"/>
              <a:t>k</a:t>
            </a:r>
            <a:r>
              <a:rPr lang="en"/>
              <a:t> = 0.4, q</a:t>
            </a:r>
            <a:r>
              <a:rPr baseline="-25000" lang="en"/>
              <a:t>i</a:t>
            </a:r>
            <a:r>
              <a:rPr lang="en"/>
              <a:t> = 0.5, would you be surprised? Probably…</a:t>
            </a:r>
            <a:endParaRPr/>
          </a:p>
          <a:p>
            <a:pPr indent="0" lvl="0" marL="0" rtl="0" algn="l">
              <a:spcBef>
                <a:spcPts val="1600"/>
              </a:spcBef>
              <a:spcAft>
                <a:spcPts val="0"/>
              </a:spcAft>
              <a:buNone/>
            </a:pPr>
            <a:r>
              <a:rPr b="1" lang="en"/>
              <a:t>Why? </a:t>
            </a:r>
            <a:r>
              <a:rPr lang="en"/>
              <a:t>Because the likelihood you had ascribed to the event is low. (</a:t>
            </a:r>
            <a:r>
              <a:rPr b="1" lang="en"/>
              <a:t>L = 0.0002</a:t>
            </a:r>
            <a:r>
              <a:rPr lang="en"/>
              <a:t>) </a:t>
            </a:r>
            <a:endParaRPr/>
          </a:p>
          <a:p>
            <a:pPr indent="0" lvl="0" marL="0" rtl="0" algn="l">
              <a:spcBef>
                <a:spcPts val="1600"/>
              </a:spcBef>
              <a:spcAft>
                <a:spcPts val="0"/>
              </a:spcAft>
              <a:buNone/>
            </a:pPr>
            <a:r>
              <a:rPr lang="en"/>
              <a:t>What if q</a:t>
            </a:r>
            <a:r>
              <a:rPr baseline="-25000" lang="en"/>
              <a:t>j</a:t>
            </a:r>
            <a:r>
              <a:rPr lang="en"/>
              <a:t> = 1, q</a:t>
            </a:r>
            <a:r>
              <a:rPr baseline="-25000" lang="en"/>
              <a:t>k</a:t>
            </a:r>
            <a:r>
              <a:rPr lang="en"/>
              <a:t> = 0, q</a:t>
            </a:r>
            <a:r>
              <a:rPr baseline="-25000" lang="en"/>
              <a:t>i</a:t>
            </a:r>
            <a:r>
              <a:rPr lang="en"/>
              <a:t> = 0? Very surprised… L = 0 </a:t>
            </a:r>
            <a:endParaRPr/>
          </a:p>
          <a:p>
            <a:pPr indent="0" lvl="0" marL="0" rtl="0" algn="l">
              <a:spcBef>
                <a:spcPts val="1600"/>
              </a:spcBef>
              <a:spcAft>
                <a:spcPts val="0"/>
              </a:spcAft>
              <a:buNone/>
            </a:pPr>
            <a:r>
              <a:rPr lang="en"/>
              <a:t>Seeing the training data &lt;J,J,K,J,I&gt;, what would you think would be a better choice ?</a:t>
            </a:r>
            <a:endParaRPr/>
          </a:p>
          <a:p>
            <a:pPr indent="0" lvl="0" marL="0" rtl="0" algn="l">
              <a:spcBef>
                <a:spcPts val="1600"/>
              </a:spcBef>
              <a:spcAft>
                <a:spcPts val="0"/>
              </a:spcAft>
              <a:buNone/>
            </a:pPr>
            <a:r>
              <a:rPr lang="en"/>
              <a:t>                             q</a:t>
            </a:r>
            <a:r>
              <a:rPr baseline="-25000" lang="en"/>
              <a:t>j</a:t>
            </a:r>
            <a:r>
              <a:rPr lang="en"/>
              <a:t> = 0.6, q</a:t>
            </a:r>
            <a:r>
              <a:rPr baseline="-25000" lang="en"/>
              <a:t>k</a:t>
            </a:r>
            <a:r>
              <a:rPr lang="en"/>
              <a:t> = 0.2, q</a:t>
            </a:r>
            <a:r>
              <a:rPr baseline="-25000" lang="en"/>
              <a:t>i</a:t>
            </a:r>
            <a:r>
              <a:rPr lang="en"/>
              <a:t> = 0.2 =&gt; </a:t>
            </a:r>
            <a:r>
              <a:rPr b="1" lang="en"/>
              <a:t>L = 0.00864 </a:t>
            </a:r>
            <a:r>
              <a:rPr lang="en"/>
              <a:t>better!</a:t>
            </a:r>
            <a:br>
              <a:rPr b="1" baseline="-25000" lang="en"/>
            </a:br>
            <a:br>
              <a:rPr b="1" baseline="-25000" lang="en"/>
            </a:br>
            <a:endParaRPr b="1"/>
          </a:p>
          <a:p>
            <a:pPr indent="0" lvl="0" marL="45720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5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Log-Likelihood of Training Data</a:t>
            </a:r>
            <a:endParaRPr/>
          </a:p>
        </p:txBody>
      </p:sp>
      <p:sp>
        <p:nvSpPr>
          <p:cNvPr id="856" name="Google Shape;856;p59"/>
          <p:cNvSpPr txBox="1"/>
          <p:nvPr>
            <p:ph idx="1" type="body"/>
          </p:nvPr>
        </p:nvSpPr>
        <p:spPr>
          <a:xfrm>
            <a:off x="311700" y="1225225"/>
            <a:ext cx="89307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More general:</a:t>
            </a:r>
            <a:endParaRPr b="1"/>
          </a:p>
          <a:p>
            <a:pPr indent="0" lvl="0" marL="0" rtl="0" algn="l">
              <a:spcBef>
                <a:spcPts val="1600"/>
              </a:spcBef>
              <a:spcAft>
                <a:spcPts val="0"/>
              </a:spcAft>
              <a:buNone/>
            </a:pPr>
            <a:r>
              <a:rPr lang="en"/>
              <a:t>If you now take many (</a:t>
            </a:r>
            <a:r>
              <a:rPr b="1" lang="en"/>
              <a:t>N</a:t>
            </a:r>
            <a:r>
              <a:rPr lang="en"/>
              <a:t>) independent draws, and the </a:t>
            </a:r>
            <a:r>
              <a:rPr lang="en" u="sng"/>
              <a:t>true probability distribution (of the training data) </a:t>
            </a:r>
            <a:r>
              <a:rPr lang="en"/>
              <a:t>is </a:t>
            </a:r>
            <a:r>
              <a:rPr b="1" lang="en"/>
              <a:t>p</a:t>
            </a:r>
            <a:r>
              <a:rPr b="1" baseline="-25000" lang="en"/>
              <a:t>i</a:t>
            </a:r>
            <a:r>
              <a:rPr b="1" lang="en"/>
              <a:t> </a:t>
            </a:r>
            <a:r>
              <a:rPr lang="en"/>
              <a:t>while your </a:t>
            </a:r>
            <a:r>
              <a:rPr lang="en" u="sng"/>
              <a:t>modeled distribution</a:t>
            </a:r>
            <a:r>
              <a:rPr lang="en"/>
              <a:t> is </a:t>
            </a:r>
            <a:r>
              <a:rPr b="1" lang="en"/>
              <a:t>q</a:t>
            </a:r>
            <a:r>
              <a:rPr b="1" baseline="-25000" lang="en"/>
              <a:t>i</a:t>
            </a:r>
            <a:r>
              <a:rPr baseline="-25000" lang="en"/>
              <a:t> </a:t>
            </a:r>
            <a:r>
              <a:rPr lang="en"/>
              <a:t>, what is likelihood you would give to the statistically actually most likely event?  </a:t>
            </a:r>
            <a:endParaRPr/>
          </a:p>
          <a:p>
            <a:pPr indent="0" lvl="0" marL="0" rtl="0" algn="l">
              <a:spcBef>
                <a:spcPts val="1600"/>
              </a:spcBef>
              <a:spcAft>
                <a:spcPts val="0"/>
              </a:spcAft>
              <a:buNone/>
            </a:pPr>
            <a:r>
              <a:rPr lang="en"/>
              <a:t>                                                 </a:t>
            </a:r>
            <a:r>
              <a:rPr b="1" lang="en"/>
              <a:t>L = </a:t>
            </a:r>
            <a:r>
              <a:rPr b="1" lang="en" sz="2400"/>
              <a:t>𝚷</a:t>
            </a:r>
            <a:r>
              <a:rPr b="1" baseline="-25000" lang="en"/>
              <a:t>s</a:t>
            </a:r>
            <a:r>
              <a:rPr b="1" lang="en"/>
              <a:t> q</a:t>
            </a:r>
            <a:r>
              <a:rPr b="1" baseline="-25000" lang="en"/>
              <a:t>s</a:t>
            </a:r>
            <a:r>
              <a:rPr b="1" baseline="30000" lang="en"/>
              <a:t>N p_s</a:t>
            </a:r>
            <a:r>
              <a:rPr b="1" baseline="-25000" lang="en"/>
              <a:t> </a:t>
            </a:r>
            <a:endParaRPr/>
          </a:p>
          <a:p>
            <a:pPr indent="0" lvl="0" marL="0" rtl="0" algn="l">
              <a:spcBef>
                <a:spcPts val="1600"/>
              </a:spcBef>
              <a:spcAft>
                <a:spcPts val="0"/>
              </a:spcAft>
              <a:buNone/>
            </a:pPr>
            <a:br>
              <a:rPr b="1" baseline="-25000" lang="en"/>
            </a:br>
            <a:r>
              <a:rPr lang="en"/>
              <a:t>The likelihood </a:t>
            </a:r>
            <a:r>
              <a:rPr b="1" lang="en"/>
              <a:t>L</a:t>
            </a:r>
            <a:r>
              <a:rPr lang="en"/>
              <a:t> of training data will be </a:t>
            </a:r>
            <a:r>
              <a:rPr b="1" lang="en"/>
              <a:t>highest if q(Θ) = p . </a:t>
            </a:r>
            <a:endParaRPr b="1"/>
          </a:p>
          <a:p>
            <a:pPr indent="0" lvl="0" marL="0" rtl="0" algn="l">
              <a:spcBef>
                <a:spcPts val="1600"/>
              </a:spcBef>
              <a:spcAft>
                <a:spcPts val="0"/>
              </a:spcAft>
              <a:buNone/>
            </a:pPr>
            <a:r>
              <a:rPr b="1" lang="en"/>
              <a:t>Training goal:  </a:t>
            </a:r>
            <a:r>
              <a:rPr lang="en" u="sng"/>
              <a:t>maximizing L</a:t>
            </a:r>
            <a:r>
              <a:rPr lang="en"/>
              <a:t> as a function of model parameters Θ will drive </a:t>
            </a:r>
            <a:r>
              <a:rPr lang="en" u="sng"/>
              <a:t>q → p</a:t>
            </a:r>
            <a:endParaRPr u="sng"/>
          </a:p>
          <a:p>
            <a:pPr indent="0" lvl="0" marL="0" rtl="0" algn="l">
              <a:spcBef>
                <a:spcPts val="1600"/>
              </a:spcBef>
              <a:spcAft>
                <a:spcPts val="0"/>
              </a:spcAft>
              <a:buClr>
                <a:schemeClr val="dk1"/>
              </a:buClr>
              <a:buSzPts val="1100"/>
              <a:buFont typeface="Arial"/>
              <a:buNone/>
            </a:pPr>
            <a:r>
              <a:t/>
            </a:r>
            <a:endParaRPr b="1"/>
          </a:p>
          <a:p>
            <a:pPr indent="0" lvl="0" marL="457200" rtl="0" algn="l">
              <a:spcBef>
                <a:spcPts val="1600"/>
              </a:spcBef>
              <a:spcAft>
                <a:spcPts val="1600"/>
              </a:spcAft>
              <a:buNone/>
            </a:pPr>
            <a:r>
              <a:t/>
            </a:r>
            <a:endParaRPr/>
          </a:p>
        </p:txBody>
      </p:sp>
      <p:cxnSp>
        <p:nvCxnSpPr>
          <p:cNvPr id="857" name="Google Shape;857;p59"/>
          <p:cNvCxnSpPr/>
          <p:nvPr/>
        </p:nvCxnSpPr>
        <p:spPr>
          <a:xfrm rot="10800000">
            <a:off x="4745450" y="3133850"/>
            <a:ext cx="1263600" cy="119400"/>
          </a:xfrm>
          <a:prstGeom prst="straightConnector1">
            <a:avLst/>
          </a:prstGeom>
          <a:noFill/>
          <a:ln cap="flat" cmpd="sng" w="9525">
            <a:solidFill>
              <a:schemeClr val="dk2"/>
            </a:solidFill>
            <a:prstDash val="solid"/>
            <a:round/>
            <a:headEnd len="med" w="med" type="none"/>
            <a:tailEnd len="med" w="med" type="triangle"/>
          </a:ln>
        </p:spPr>
      </p:cxnSp>
      <p:sp>
        <p:nvSpPr>
          <p:cNvPr id="858" name="Google Shape;858;p59"/>
          <p:cNvSpPr txBox="1"/>
          <p:nvPr/>
        </p:nvSpPr>
        <p:spPr>
          <a:xfrm>
            <a:off x="6002400" y="2984675"/>
            <a:ext cx="31416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t>
            </a:r>
            <a:r>
              <a:rPr lang="en" sz="1200">
                <a:latin typeface="Open Sans"/>
                <a:ea typeface="Open Sans"/>
                <a:cs typeface="Open Sans"/>
                <a:sym typeface="Open Sans"/>
              </a:rPr>
              <a:t>in the long run you expect fraction p</a:t>
            </a:r>
            <a:r>
              <a:rPr baseline="-25000" lang="en" sz="1200">
                <a:latin typeface="Open Sans"/>
                <a:ea typeface="Open Sans"/>
                <a:cs typeface="Open Sans"/>
                <a:sym typeface="Open Sans"/>
              </a:rPr>
              <a:t>l </a:t>
            </a:r>
            <a:r>
              <a:rPr lang="en" sz="1200">
                <a:latin typeface="Open Sans"/>
                <a:ea typeface="Open Sans"/>
                <a:cs typeface="Open Sans"/>
                <a:sym typeface="Open Sans"/>
              </a:rPr>
              <a:t>of your draws to give you class l, etc…)</a:t>
            </a:r>
            <a:endParaRPr sz="1200">
              <a:latin typeface="Open Sans"/>
              <a:ea typeface="Open Sans"/>
              <a:cs typeface="Open Sans"/>
              <a:sym typeface="Open Sans"/>
            </a:endParaRPr>
          </a:p>
        </p:txBody>
      </p:sp>
      <p:sp>
        <p:nvSpPr>
          <p:cNvPr id="859" name="Google Shape;859;p59"/>
          <p:cNvSpPr txBox="1"/>
          <p:nvPr/>
        </p:nvSpPr>
        <p:spPr>
          <a:xfrm>
            <a:off x="908625" y="3395725"/>
            <a:ext cx="31416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t>
            </a:r>
            <a:r>
              <a:rPr lang="en" sz="1200">
                <a:latin typeface="Open Sans"/>
                <a:ea typeface="Open Sans"/>
                <a:cs typeface="Open Sans"/>
                <a:sym typeface="Open Sans"/>
              </a:rPr>
              <a:t>Product over all classes</a:t>
            </a:r>
            <a:r>
              <a:rPr lang="en" sz="1200">
                <a:latin typeface="Open Sans"/>
                <a:ea typeface="Open Sans"/>
                <a:cs typeface="Open Sans"/>
                <a:sym typeface="Open Sans"/>
              </a:rPr>
              <a:t>)</a:t>
            </a:r>
            <a:endParaRPr sz="1200">
              <a:latin typeface="Open Sans"/>
              <a:ea typeface="Open Sans"/>
              <a:cs typeface="Open Sans"/>
              <a:sym typeface="Open Sans"/>
            </a:endParaRPr>
          </a:p>
        </p:txBody>
      </p:sp>
      <p:cxnSp>
        <p:nvCxnSpPr>
          <p:cNvPr id="860" name="Google Shape;860;p59"/>
          <p:cNvCxnSpPr/>
          <p:nvPr/>
        </p:nvCxnSpPr>
        <p:spPr>
          <a:xfrm flipH="1" rot="10800000">
            <a:off x="2835400" y="3332750"/>
            <a:ext cx="875400" cy="169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60"/>
          <p:cNvSpPr/>
          <p:nvPr/>
        </p:nvSpPr>
        <p:spPr>
          <a:xfrm>
            <a:off x="2328003" y="2500521"/>
            <a:ext cx="3800400" cy="5871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Log-Likelihood of Training Data</a:t>
            </a:r>
            <a:endParaRPr/>
          </a:p>
        </p:txBody>
      </p:sp>
      <p:sp>
        <p:nvSpPr>
          <p:cNvPr id="867" name="Google Shape;867;p60"/>
          <p:cNvSpPr txBox="1"/>
          <p:nvPr>
            <p:ph idx="1" type="body"/>
          </p:nvPr>
        </p:nvSpPr>
        <p:spPr>
          <a:xfrm>
            <a:off x="311700" y="1225225"/>
            <a:ext cx="87417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Products are problematic (underflow/overflow issues...). More practical:</a:t>
            </a:r>
            <a:endParaRPr/>
          </a:p>
          <a:p>
            <a:pPr indent="0" lvl="0" marL="0" rtl="0" algn="l">
              <a:spcBef>
                <a:spcPts val="1600"/>
              </a:spcBef>
              <a:spcAft>
                <a:spcPts val="0"/>
              </a:spcAft>
              <a:buNone/>
            </a:pPr>
            <a:r>
              <a:rPr lang="en"/>
              <a:t>   </a:t>
            </a:r>
            <a:r>
              <a:rPr lang="en" u="sng"/>
              <a:t>(normalized negative) log-likelihood (Cross-Entropy):</a:t>
            </a:r>
            <a:endParaRPr u="sng">
              <a:solidFill>
                <a:srgbClr val="FFFFFF"/>
              </a:solidFill>
            </a:endParaRPr>
          </a:p>
          <a:p>
            <a:pPr indent="0" lvl="0" marL="0" rtl="0" algn="l">
              <a:spcBef>
                <a:spcPts val="1600"/>
              </a:spcBef>
              <a:spcAft>
                <a:spcPts val="0"/>
              </a:spcAft>
              <a:buNone/>
            </a:pPr>
            <a:br>
              <a:rPr lang="en">
                <a:solidFill>
                  <a:srgbClr val="FFFFFF"/>
                </a:solidFill>
              </a:rPr>
            </a:br>
            <a:r>
              <a:rPr lang="en">
                <a:solidFill>
                  <a:srgbClr val="FFFFFF"/>
                </a:solidFill>
              </a:rPr>
              <a:t>                                    </a:t>
            </a:r>
            <a:r>
              <a:rPr b="1" lang="en">
                <a:solidFill>
                  <a:srgbClr val="FFFFFF"/>
                </a:solidFill>
              </a:rPr>
              <a:t>H(p, q) = - 1/N log(L) = - ∑ p ln q</a:t>
            </a:r>
            <a:endParaRPr b="1">
              <a:solidFill>
                <a:srgbClr val="FFFFFF"/>
              </a:solidFill>
            </a:endParaRPr>
          </a:p>
          <a:p>
            <a:pPr indent="0" lvl="0" marL="0" rtl="0" algn="l">
              <a:spcBef>
                <a:spcPts val="1600"/>
              </a:spcBef>
              <a:spcAft>
                <a:spcPts val="0"/>
              </a:spcAft>
              <a:buNone/>
            </a:pPr>
            <a:r>
              <a:rPr lang="en"/>
              <a:t> </a:t>
            </a:r>
            <a:endParaRPr b="1"/>
          </a:p>
          <a:p>
            <a:pPr indent="0" lvl="0" marL="0" rtl="0" algn="l">
              <a:spcBef>
                <a:spcPts val="1600"/>
              </a:spcBef>
              <a:spcAft>
                <a:spcPts val="0"/>
              </a:spcAft>
              <a:buNone/>
            </a:pPr>
            <a:r>
              <a:rPr b="1" lang="en"/>
              <a:t>(Better) Training goal:  </a:t>
            </a:r>
            <a:endParaRPr b="1"/>
          </a:p>
          <a:p>
            <a:pPr indent="-342900" lvl="0" marL="457200" rtl="0" algn="l">
              <a:spcBef>
                <a:spcPts val="1600"/>
              </a:spcBef>
              <a:spcAft>
                <a:spcPts val="0"/>
              </a:spcAft>
              <a:buSzPts val="1800"/>
              <a:buChar char="●"/>
            </a:pPr>
            <a:r>
              <a:rPr lang="en" u="sng"/>
              <a:t>minimizing</a:t>
            </a:r>
            <a:r>
              <a:rPr lang="en" u="sng"/>
              <a:t> H</a:t>
            </a:r>
            <a:r>
              <a:rPr lang="en"/>
              <a:t> as a function of model parameters Θ will drive </a:t>
            </a:r>
            <a:r>
              <a:rPr lang="en" u="sng"/>
              <a:t>q(</a:t>
            </a:r>
            <a:r>
              <a:rPr lang="en" u="sng"/>
              <a:t>Θ)</a:t>
            </a:r>
            <a:r>
              <a:rPr lang="en" u="sng"/>
              <a:t> → p</a:t>
            </a:r>
            <a:endParaRPr u="sng"/>
          </a:p>
          <a:p>
            <a:pPr indent="0" lvl="0" marL="0" rtl="0" algn="l">
              <a:spcBef>
                <a:spcPts val="1600"/>
              </a:spcBef>
              <a:spcAft>
                <a:spcPts val="0"/>
              </a:spcAft>
              <a:buNone/>
            </a:pPr>
            <a:r>
              <a:t/>
            </a:r>
            <a:endParaRPr b="1"/>
          </a:p>
          <a:p>
            <a:pPr indent="0" lvl="0" marL="457200" rtl="0" algn="l">
              <a:spcBef>
                <a:spcPts val="1600"/>
              </a:spcBef>
              <a:spcAft>
                <a:spcPts val="1600"/>
              </a:spcAft>
              <a:buNone/>
            </a:pPr>
            <a:r>
              <a:t/>
            </a:r>
            <a:endParaRPr/>
          </a:p>
        </p:txBody>
      </p:sp>
      <p:sp>
        <p:nvSpPr>
          <p:cNvPr id="868" name="Google Shape;868;p60"/>
          <p:cNvSpPr/>
          <p:nvPr/>
        </p:nvSpPr>
        <p:spPr>
          <a:xfrm>
            <a:off x="119350" y="3611425"/>
            <a:ext cx="8426700" cy="112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 name="Google Shape;869;p60"/>
          <p:cNvCxnSpPr>
            <a:stCxn id="870" idx="1"/>
          </p:cNvCxnSpPr>
          <p:nvPr/>
        </p:nvCxnSpPr>
        <p:spPr>
          <a:xfrm rot="10800000">
            <a:off x="5183400" y="2984713"/>
            <a:ext cx="819000" cy="364800"/>
          </a:xfrm>
          <a:prstGeom prst="straightConnector1">
            <a:avLst/>
          </a:prstGeom>
          <a:noFill/>
          <a:ln cap="flat" cmpd="sng" w="9525">
            <a:solidFill>
              <a:schemeClr val="dk2"/>
            </a:solidFill>
            <a:prstDash val="solid"/>
            <a:round/>
            <a:headEnd len="med" w="med" type="none"/>
            <a:tailEnd len="med" w="med" type="triangle"/>
          </a:ln>
        </p:spPr>
      </p:cxnSp>
      <p:sp>
        <p:nvSpPr>
          <p:cNvPr id="870" name="Google Shape;870;p60"/>
          <p:cNvSpPr txBox="1"/>
          <p:nvPr/>
        </p:nvSpPr>
        <p:spPr>
          <a:xfrm>
            <a:off x="6002400" y="3210163"/>
            <a:ext cx="31416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t>
            </a:r>
            <a:r>
              <a:rPr lang="en" sz="1200">
                <a:latin typeface="Open Sans"/>
                <a:ea typeface="Open Sans"/>
                <a:cs typeface="Open Sans"/>
                <a:sym typeface="Open Sans"/>
              </a:rPr>
              <a:t>Summation over all classes</a:t>
            </a:r>
            <a:r>
              <a:rPr lang="en" sz="1200">
                <a:latin typeface="Open Sans"/>
                <a:ea typeface="Open Sans"/>
                <a:cs typeface="Open Sans"/>
                <a:sym typeface="Open Sans"/>
              </a:rPr>
              <a:t>)</a:t>
            </a:r>
            <a:endParaRPr sz="1200">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P=Q:</a:t>
            </a:r>
            <a:r>
              <a:rPr lang="en"/>
              <a:t> Entropy</a:t>
            </a:r>
            <a:endParaRPr/>
          </a:p>
        </p:txBody>
      </p:sp>
      <p:sp>
        <p:nvSpPr>
          <p:cNvPr id="876" name="Google Shape;876;p6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idea of “information” - usually measured in </a:t>
            </a:r>
            <a:r>
              <a:rPr lang="en" u="sng"/>
              <a:t>bits</a:t>
            </a:r>
            <a:endParaRPr b="1" u="sng"/>
          </a:p>
          <a:p>
            <a:pPr indent="-342900" lvl="0" marL="457200" rtl="0" algn="l">
              <a:spcBef>
                <a:spcPts val="1000"/>
              </a:spcBef>
              <a:spcAft>
                <a:spcPts val="0"/>
              </a:spcAft>
              <a:buSzPts val="1800"/>
              <a:buChar char="●"/>
            </a:pPr>
            <a:r>
              <a:rPr lang="en"/>
              <a:t>Similar to digital bits: one bit = {0,1}, two bits = {0,1,2,3}, etc.</a:t>
            </a:r>
            <a:endParaRPr/>
          </a:p>
          <a:p>
            <a:pPr indent="0" lvl="0" marL="0" rtl="0" algn="l">
              <a:spcBef>
                <a:spcPts val="1600"/>
              </a:spcBef>
              <a:spcAft>
                <a:spcPts val="0"/>
              </a:spcAft>
              <a:buNone/>
            </a:pPr>
            <a:r>
              <a:rPr b="1" lang="en"/>
              <a:t>Entropy</a:t>
            </a:r>
            <a:r>
              <a:rPr lang="en"/>
              <a:t>: information needed to specify a random variable</a:t>
            </a:r>
            <a:endParaRPr/>
          </a:p>
          <a:p>
            <a:pPr indent="-342900" lvl="0" marL="457200" rtl="0" algn="l">
              <a:spcBef>
                <a:spcPts val="1600"/>
              </a:spcBef>
              <a:spcAft>
                <a:spcPts val="0"/>
              </a:spcAft>
              <a:buSzPts val="1800"/>
              <a:buChar char="●"/>
            </a:pPr>
            <a:r>
              <a:rPr i="1" lang="en"/>
              <a:t>In expectation: can be fractional</a:t>
            </a:r>
            <a:endParaRPr i="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H(p) = - sum p log(p) = </a:t>
            </a:r>
            <a:endParaRPr/>
          </a:p>
        </p:txBody>
      </p:sp>
      <p:pic>
        <p:nvPicPr>
          <p:cNvPr descr="NDddmEtcW05.png" id="877" name="Google Shape;877;p61"/>
          <p:cNvPicPr preferRelativeResize="0"/>
          <p:nvPr/>
        </p:nvPicPr>
        <p:blipFill>
          <a:blip r:embed="rId3">
            <a:alphaModFix/>
          </a:blip>
          <a:stretch>
            <a:fillRect/>
          </a:stretch>
        </p:blipFill>
        <p:spPr>
          <a:xfrm>
            <a:off x="546375" y="3288025"/>
            <a:ext cx="5389076" cy="769875"/>
          </a:xfrm>
          <a:prstGeom prst="rect">
            <a:avLst/>
          </a:prstGeom>
          <a:noFill/>
          <a:ln>
            <a:noFill/>
          </a:ln>
        </p:spPr>
      </p:pic>
      <p:pic>
        <p:nvPicPr>
          <p:cNvPr descr="GOC6x09teb6.png" id="878" name="Google Shape;878;p61"/>
          <p:cNvPicPr preferRelativeResize="0"/>
          <p:nvPr/>
        </p:nvPicPr>
        <p:blipFill>
          <a:blip r:embed="rId4">
            <a:alphaModFix/>
          </a:blip>
          <a:stretch>
            <a:fillRect/>
          </a:stretch>
        </p:blipFill>
        <p:spPr>
          <a:xfrm>
            <a:off x="6445175" y="2656325"/>
            <a:ext cx="2245425" cy="2245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TL;DR:</a:t>
            </a:r>
            <a:endParaRPr/>
          </a:p>
        </p:txBody>
      </p:sp>
      <p:sp>
        <p:nvSpPr>
          <p:cNvPr id="87" name="Google Shape;87;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(You’ll need to read the syllabus in detail to answer A0 questions.)</a:t>
            </a:r>
            <a:endParaRPr/>
          </a:p>
          <a:p>
            <a:pPr indent="-342900" lvl="0" marL="457200" rtl="0" algn="l">
              <a:lnSpc>
                <a:spcPct val="200000"/>
              </a:lnSpc>
              <a:spcBef>
                <a:spcPts val="1600"/>
              </a:spcBef>
              <a:spcAft>
                <a:spcPts val="0"/>
              </a:spcAft>
              <a:buSzPts val="1800"/>
              <a:buChar char="●"/>
            </a:pPr>
            <a:r>
              <a:rPr b="1" lang="en"/>
              <a:t>Grading</a:t>
            </a:r>
            <a:r>
              <a:rPr lang="en"/>
              <a:t>: Assignments + Project</a:t>
            </a:r>
            <a:endParaRPr/>
          </a:p>
          <a:p>
            <a:pPr indent="-317500" lvl="1" marL="914400" rtl="0" algn="l">
              <a:lnSpc>
                <a:spcPct val="200000"/>
              </a:lnSpc>
              <a:spcBef>
                <a:spcPts val="0"/>
              </a:spcBef>
              <a:spcAft>
                <a:spcPts val="0"/>
              </a:spcAft>
              <a:buSzPts val="1400"/>
              <a:buChar char="○"/>
            </a:pPr>
            <a:r>
              <a:rPr lang="en"/>
              <a:t>Course is curved; curve </a:t>
            </a:r>
            <a:r>
              <a:rPr b="1" lang="en"/>
              <a:t>not</a:t>
            </a:r>
            <a:r>
              <a:rPr lang="en"/>
              <a:t> released, about ¼ each of A, A-, B+, B</a:t>
            </a:r>
            <a:endParaRPr/>
          </a:p>
          <a:p>
            <a:pPr indent="-342900" lvl="0" marL="457200" rtl="0" algn="l">
              <a:lnSpc>
                <a:spcPct val="200000"/>
              </a:lnSpc>
              <a:spcBef>
                <a:spcPts val="0"/>
              </a:spcBef>
              <a:spcAft>
                <a:spcPts val="0"/>
              </a:spcAft>
              <a:buSzPts val="1800"/>
              <a:buChar char="●"/>
            </a:pPr>
            <a:r>
              <a:rPr b="1" lang="en"/>
              <a:t>Project</a:t>
            </a:r>
            <a:r>
              <a:rPr lang="en"/>
              <a:t>: Start thinking about the project soon (see Project GitHub page)</a:t>
            </a:r>
            <a:endParaRPr/>
          </a:p>
          <a:p>
            <a:pPr indent="-342900" lvl="0" marL="457200" rtl="0" algn="l">
              <a:lnSpc>
                <a:spcPct val="200000"/>
              </a:lnSpc>
              <a:spcBef>
                <a:spcPts val="0"/>
              </a:spcBef>
              <a:spcAft>
                <a:spcPts val="0"/>
              </a:spcAft>
              <a:buSzPts val="1800"/>
              <a:buChar char="●"/>
            </a:pPr>
            <a:r>
              <a:rPr b="1" lang="en"/>
              <a:t>Weekly Assignments:</a:t>
            </a:r>
            <a:r>
              <a:rPr lang="en"/>
              <a:t> … approx. every week?  Some bigger than others!</a:t>
            </a:r>
            <a:endParaRPr/>
          </a:p>
          <a:p>
            <a:pPr indent="-342900" lvl="0" marL="457200" rtl="0" algn="l">
              <a:lnSpc>
                <a:spcPct val="200000"/>
              </a:lnSpc>
              <a:spcBef>
                <a:spcPts val="0"/>
              </a:spcBef>
              <a:spcAft>
                <a:spcPts val="0"/>
              </a:spcAft>
              <a:buSzPts val="1800"/>
              <a:buChar char="●"/>
            </a:pPr>
            <a:r>
              <a:rPr b="1" lang="en"/>
              <a:t>Extensions on Assignments</a:t>
            </a:r>
            <a:r>
              <a:rPr lang="en"/>
              <a:t>: Use late days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Cross-Entropy</a:t>
            </a:r>
            <a:endParaRPr/>
          </a:p>
        </p:txBody>
      </p:sp>
      <p:sp>
        <p:nvSpPr>
          <p:cNvPr id="884" name="Google Shape;884;p6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Cross-entropy:</a:t>
            </a:r>
            <a:r>
              <a:rPr lang="en"/>
              <a:t> measure of information encoding cost across </a:t>
            </a:r>
            <a:r>
              <a:rPr lang="en" u="sng"/>
              <a:t>distributions</a:t>
            </a:r>
            <a:endParaRPr/>
          </a:p>
          <a:p>
            <a:pPr indent="0" lvl="0" marL="0" rtl="0" algn="l">
              <a:spcBef>
                <a:spcPts val="1600"/>
              </a:spcBef>
              <a:spcAft>
                <a:spcPts val="0"/>
              </a:spcAft>
              <a:buNone/>
            </a:pPr>
            <a:r>
              <a:rPr lang="en"/>
              <a:t>P(x) = “true” distribution</a:t>
            </a:r>
            <a:endParaRPr/>
          </a:p>
          <a:p>
            <a:pPr indent="0" lvl="0" marL="0" rtl="0" algn="l">
              <a:spcBef>
                <a:spcPts val="0"/>
              </a:spcBef>
              <a:spcAft>
                <a:spcPts val="0"/>
              </a:spcAft>
              <a:buNone/>
            </a:pPr>
            <a:r>
              <a:rPr lang="en"/>
              <a:t>Q(x) = predicted/estimated distribution</a:t>
            </a:r>
            <a:endParaRPr/>
          </a:p>
          <a:p>
            <a:pPr indent="0" lvl="0" marL="0" rtl="0" algn="l">
              <a:spcBef>
                <a:spcPts val="1600"/>
              </a:spcBef>
              <a:spcAft>
                <a:spcPts val="0"/>
              </a:spcAft>
              <a:buNone/>
            </a:pPr>
            <a:r>
              <a:rPr i="1" lang="en"/>
              <a:t>Given optimal encoding for Q, how many bits to encode p ~ P?</a:t>
            </a:r>
            <a:endParaRPr i="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LWsOtVomuh0.png" id="885" name="Google Shape;885;p62"/>
          <p:cNvPicPr preferRelativeResize="0"/>
          <p:nvPr/>
        </p:nvPicPr>
        <p:blipFill>
          <a:blip r:embed="rId3">
            <a:alphaModFix/>
          </a:blip>
          <a:stretch>
            <a:fillRect/>
          </a:stretch>
        </p:blipFill>
        <p:spPr>
          <a:xfrm>
            <a:off x="1279925" y="3893875"/>
            <a:ext cx="6000750" cy="666750"/>
          </a:xfrm>
          <a:prstGeom prst="rect">
            <a:avLst/>
          </a:prstGeom>
          <a:noFill/>
          <a:ln>
            <a:noFill/>
          </a:ln>
        </p:spPr>
      </p:pic>
      <p:pic>
        <p:nvPicPr>
          <p:cNvPr descr="j5VYC2EWX2i.png" id="886" name="Google Shape;886;p62"/>
          <p:cNvPicPr preferRelativeResize="0"/>
          <p:nvPr/>
        </p:nvPicPr>
        <p:blipFill>
          <a:blip r:embed="rId4">
            <a:alphaModFix/>
          </a:blip>
          <a:stretch>
            <a:fillRect/>
          </a:stretch>
        </p:blipFill>
        <p:spPr>
          <a:xfrm>
            <a:off x="2368800" y="3131875"/>
            <a:ext cx="4114800" cy="762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descr="Q7hes37BhM7.png" id="891" name="Google Shape;891;p63"/>
          <p:cNvPicPr preferRelativeResize="0"/>
          <p:nvPr/>
        </p:nvPicPr>
        <p:blipFill>
          <a:blip r:embed="rId3">
            <a:alphaModFix/>
          </a:blip>
          <a:stretch>
            <a:fillRect/>
          </a:stretch>
        </p:blipFill>
        <p:spPr>
          <a:xfrm>
            <a:off x="977313" y="1439975"/>
            <a:ext cx="4524375" cy="952500"/>
          </a:xfrm>
          <a:prstGeom prst="rect">
            <a:avLst/>
          </a:prstGeom>
          <a:noFill/>
          <a:ln>
            <a:noFill/>
          </a:ln>
        </p:spPr>
      </p:pic>
      <p:pic>
        <p:nvPicPr>
          <p:cNvPr descr="NDddmEtcW05.png" id="892" name="Google Shape;892;p63"/>
          <p:cNvPicPr preferRelativeResize="0"/>
          <p:nvPr/>
        </p:nvPicPr>
        <p:blipFill>
          <a:blip r:embed="rId4">
            <a:alphaModFix/>
          </a:blip>
          <a:stretch>
            <a:fillRect/>
          </a:stretch>
        </p:blipFill>
        <p:spPr>
          <a:xfrm>
            <a:off x="911600" y="435375"/>
            <a:ext cx="5389076" cy="769875"/>
          </a:xfrm>
          <a:prstGeom prst="rect">
            <a:avLst/>
          </a:prstGeom>
          <a:noFill/>
          <a:ln>
            <a:noFill/>
          </a:ln>
        </p:spPr>
      </p:pic>
      <p:pic>
        <p:nvPicPr>
          <p:cNvPr descr="j5VYC2EWX2i.png" id="893" name="Google Shape;893;p63"/>
          <p:cNvPicPr preferRelativeResize="0"/>
          <p:nvPr/>
        </p:nvPicPr>
        <p:blipFill>
          <a:blip r:embed="rId5">
            <a:alphaModFix/>
          </a:blip>
          <a:stretch>
            <a:fillRect/>
          </a:stretch>
        </p:blipFill>
        <p:spPr>
          <a:xfrm>
            <a:off x="977325" y="2627200"/>
            <a:ext cx="4114800" cy="762000"/>
          </a:xfrm>
          <a:prstGeom prst="rect">
            <a:avLst/>
          </a:prstGeom>
          <a:noFill/>
          <a:ln>
            <a:noFill/>
          </a:ln>
        </p:spPr>
      </p:pic>
      <p:pic>
        <p:nvPicPr>
          <p:cNvPr descr="LWsOtVomuh0.png" id="894" name="Google Shape;894;p63"/>
          <p:cNvPicPr preferRelativeResize="0"/>
          <p:nvPr/>
        </p:nvPicPr>
        <p:blipFill>
          <a:blip r:embed="rId6">
            <a:alphaModFix/>
          </a:blip>
          <a:stretch>
            <a:fillRect/>
          </a:stretch>
        </p:blipFill>
        <p:spPr>
          <a:xfrm>
            <a:off x="824250" y="3563050"/>
            <a:ext cx="6000750" cy="6667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Minimizing Cross-Entropy: Most-Common in NLP </a:t>
            </a:r>
            <a:endParaRPr/>
          </a:p>
        </p:txBody>
      </p:sp>
      <p:sp>
        <p:nvSpPr>
          <p:cNvPr id="900" name="Google Shape;900;p6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Cross entropy is the general concept for probability distributions with multiple classes</a:t>
            </a:r>
            <a:endParaRPr/>
          </a:p>
          <a:p>
            <a:pPr indent="-342900" lvl="0" marL="457200" rtl="0" algn="l">
              <a:spcBef>
                <a:spcPts val="0"/>
              </a:spcBef>
              <a:spcAft>
                <a:spcPts val="0"/>
              </a:spcAft>
              <a:buSzPts val="1800"/>
              <a:buChar char="-"/>
            </a:pPr>
            <a:r>
              <a:rPr lang="en"/>
              <a:t>Applied to logistic regression reduces into familiar loss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p(x) = real distribution, usually 1-hot</a:t>
            </a:r>
            <a:endParaRPr/>
          </a:p>
          <a:p>
            <a:pPr indent="0" lvl="0" marL="0" rtl="0" algn="l">
              <a:spcBef>
                <a:spcPts val="1600"/>
              </a:spcBef>
              <a:spcAft>
                <a:spcPts val="0"/>
              </a:spcAft>
              <a:buNone/>
            </a:pPr>
            <a:r>
              <a:rPr lang="en"/>
              <a:t>q(x) = model estimated distribution</a:t>
            </a:r>
            <a:endParaRPr/>
          </a:p>
          <a:p>
            <a:pPr indent="0" lvl="0" marL="0" rtl="0" algn="l">
              <a:spcBef>
                <a:spcPts val="1600"/>
              </a:spcBef>
              <a:spcAft>
                <a:spcPts val="1600"/>
              </a:spcAft>
              <a:buNone/>
            </a:pPr>
            <a:r>
              <a:rPr lang="en"/>
              <a:t>Since p(x) is (very) sharp, you get no loss if q(x) matches it exactly.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5"/>
          <p:cNvSpPr txBox="1"/>
          <p:nvPr>
            <p:ph type="title"/>
          </p:nvPr>
        </p:nvSpPr>
        <p:spPr>
          <a:xfrm>
            <a:off x="311700" y="392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KL Divergence</a:t>
            </a:r>
            <a:endParaRPr/>
          </a:p>
          <a:p>
            <a:pPr indent="0" lvl="0" marL="0" rtl="0" algn="l">
              <a:spcBef>
                <a:spcPts val="0"/>
              </a:spcBef>
              <a:spcAft>
                <a:spcPts val="0"/>
              </a:spcAft>
              <a:buNone/>
            </a:pPr>
            <a:r>
              <a:rPr lang="en" sz="1800" u="sng">
                <a:solidFill>
                  <a:schemeClr val="hlink"/>
                </a:solidFill>
                <a:hlinkClick r:id="rId3"/>
              </a:rPr>
              <a:t>KL-divergence explained</a:t>
            </a:r>
            <a:endParaRPr sz="1800"/>
          </a:p>
        </p:txBody>
      </p:sp>
      <p:sp>
        <p:nvSpPr>
          <p:cNvPr id="906" name="Google Shape;906;p6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KL Divergence:</a:t>
            </a:r>
            <a:r>
              <a:rPr lang="en"/>
              <a:t> measure of "distance*" </a:t>
            </a:r>
            <a:r>
              <a:rPr i="1" lang="en"/>
              <a:t>between</a:t>
            </a:r>
            <a:r>
              <a:rPr lang="en"/>
              <a:t> two </a:t>
            </a:r>
            <a:r>
              <a:rPr lang="en" u="sng"/>
              <a:t>distributions</a:t>
            </a:r>
            <a:endParaRPr u="sng"/>
          </a:p>
          <a:p>
            <a:pPr indent="0" lvl="0" marL="0" rtl="0" algn="l">
              <a:spcBef>
                <a:spcPts val="1600"/>
              </a:spcBef>
              <a:spcAft>
                <a:spcPts val="0"/>
              </a:spcAft>
              <a:buNone/>
            </a:pPr>
            <a:r>
              <a:rPr lang="en"/>
              <a:t>P(x) = “true” distribution</a:t>
            </a:r>
            <a:endParaRPr/>
          </a:p>
          <a:p>
            <a:pPr indent="0" lvl="0" marL="0" rtl="0" algn="l">
              <a:spcBef>
                <a:spcPts val="0"/>
              </a:spcBef>
              <a:spcAft>
                <a:spcPts val="0"/>
              </a:spcAft>
              <a:buNone/>
            </a:pPr>
            <a:r>
              <a:rPr lang="en"/>
              <a:t>Q(x) = predicted/estimated distribution</a:t>
            </a:r>
            <a:endParaRPr/>
          </a:p>
          <a:p>
            <a:pPr indent="0" lvl="0" marL="0" rtl="0" algn="l">
              <a:spcBef>
                <a:spcPts val="1600"/>
              </a:spcBef>
              <a:spcAft>
                <a:spcPts val="0"/>
              </a:spcAft>
              <a:buNone/>
            </a:pPr>
            <a:r>
              <a:rPr i="1" lang="en"/>
              <a:t>Given Q, how many bits (on average) to specify P?</a:t>
            </a:r>
            <a:endParaRPr i="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Q7hes37BhM7.png" id="907" name="Google Shape;907;p65"/>
          <p:cNvPicPr preferRelativeResize="0"/>
          <p:nvPr/>
        </p:nvPicPr>
        <p:blipFill>
          <a:blip r:embed="rId4">
            <a:alphaModFix/>
          </a:blip>
          <a:stretch>
            <a:fillRect/>
          </a:stretch>
        </p:blipFill>
        <p:spPr>
          <a:xfrm>
            <a:off x="1776288" y="3312625"/>
            <a:ext cx="4524375" cy="952500"/>
          </a:xfrm>
          <a:prstGeom prst="rect">
            <a:avLst/>
          </a:prstGeom>
          <a:noFill/>
          <a:ln>
            <a:noFill/>
          </a:ln>
        </p:spPr>
      </p:pic>
      <p:sp>
        <p:nvSpPr>
          <p:cNvPr id="908" name="Google Shape;908;p65"/>
          <p:cNvSpPr txBox="1"/>
          <p:nvPr/>
        </p:nvSpPr>
        <p:spPr>
          <a:xfrm>
            <a:off x="526275" y="4396400"/>
            <a:ext cx="44652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pen Sans"/>
                <a:ea typeface="Open Sans"/>
                <a:cs typeface="Open Sans"/>
                <a:sym typeface="Open Sans"/>
              </a:rPr>
              <a:t>* KL Divergence is not an actual distance metric (not symmetric).</a:t>
            </a:r>
            <a:endParaRPr sz="1100">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6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Week!</a:t>
            </a:r>
            <a:endParaRPr/>
          </a:p>
        </p:txBody>
      </p:sp>
      <p:sp>
        <p:nvSpPr>
          <p:cNvPr id="914" name="Google Shape;914;p6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Finalizing Feed-Forward Neural Networks</a:t>
            </a:r>
            <a:endParaRPr/>
          </a:p>
          <a:p>
            <a:pPr indent="-342900" lvl="0" marL="457200" rtl="0" algn="l">
              <a:spcBef>
                <a:spcPts val="1000"/>
              </a:spcBef>
              <a:spcAft>
                <a:spcPts val="0"/>
              </a:spcAft>
              <a:buSzPts val="1800"/>
              <a:buChar char="●"/>
            </a:pPr>
            <a:r>
              <a:rPr lang="en"/>
              <a:t>Neural Net Training</a:t>
            </a:r>
            <a:endParaRPr/>
          </a:p>
          <a:p>
            <a:pPr indent="-342900" lvl="0" marL="457200" rtl="0" algn="l">
              <a:spcBef>
                <a:spcPts val="1000"/>
              </a:spcBef>
              <a:spcAft>
                <a:spcPts val="1000"/>
              </a:spcAft>
              <a:buSzPts val="1800"/>
              <a:buChar char="●"/>
            </a:pPr>
            <a:r>
              <a:rPr lang="en"/>
              <a:t>Initialization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7"/>
          <p:cNvSpPr txBox="1"/>
          <p:nvPr>
            <p:ph type="title"/>
          </p:nvPr>
        </p:nvSpPr>
        <p:spPr>
          <a:xfrm>
            <a:off x="311700" y="233897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Appendix/Extras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if your probability distribution is wrong?</a:t>
            </a:r>
            <a:endParaRPr/>
          </a:p>
        </p:txBody>
      </p:sp>
      <p:sp>
        <p:nvSpPr>
          <p:cNvPr id="925" name="Google Shape;925;p6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 = real; q = original guess</a:t>
            </a:r>
            <a:endParaRPr/>
          </a:p>
          <a:p>
            <a:pPr indent="0" lvl="0" marL="0" rtl="0" algn="l">
              <a:spcBef>
                <a:spcPts val="1600"/>
              </a:spcBef>
              <a:spcAft>
                <a:spcPts val="0"/>
              </a:spcAft>
              <a:buNone/>
            </a:pPr>
            <a:r>
              <a:rPr lang="en"/>
              <a:t>Expected encoding length = </a:t>
            </a:r>
            <a:r>
              <a:rPr lang="en">
                <a:solidFill>
                  <a:srgbClr val="0000FF"/>
                </a:solidFill>
              </a:rPr>
              <a:t>-∑p(x) lg q(x)</a:t>
            </a:r>
            <a:endParaRPr>
              <a:solidFill>
                <a:srgbClr val="0000FF"/>
              </a:solidFill>
            </a:endParaRPr>
          </a:p>
          <a:p>
            <a:pPr indent="0" lvl="0" marL="0" rtl="0" algn="l">
              <a:spcBef>
                <a:spcPts val="1600"/>
              </a:spcBef>
              <a:spcAft>
                <a:spcPts val="0"/>
              </a:spcAft>
              <a:buNone/>
            </a:pPr>
            <a:r>
              <a:rPr lang="en"/>
              <a:t>= </a:t>
            </a:r>
            <a:r>
              <a:rPr lang="en">
                <a:solidFill>
                  <a:srgbClr val="FF00FF"/>
                </a:solidFill>
              </a:rPr>
              <a:t>-∑p(x) lg p(x) + [∑p(x) lg p(x)</a:t>
            </a:r>
            <a:r>
              <a:rPr lang="en"/>
              <a:t> </a:t>
            </a:r>
            <a:r>
              <a:rPr lang="en">
                <a:solidFill>
                  <a:srgbClr val="0000FF"/>
                </a:solidFill>
              </a:rPr>
              <a:t>- ∑ p(x) lg q(x)]</a:t>
            </a:r>
            <a:endParaRPr/>
          </a:p>
          <a:p>
            <a:pPr indent="0" lvl="0" marL="0" rtl="0" algn="l">
              <a:spcBef>
                <a:spcPts val="1600"/>
              </a:spcBef>
              <a:spcAft>
                <a:spcPts val="0"/>
              </a:spcAft>
              <a:buNone/>
            </a:pPr>
            <a:r>
              <a:rPr lang="en"/>
              <a:t>= - ∑ p(x) lg p(x) + ∑ p(x) lg (p(x)/q(x))</a:t>
            </a:r>
            <a:endParaRPr/>
          </a:p>
          <a:p>
            <a:pPr indent="0" lvl="0" marL="0" rtl="0" algn="l">
              <a:spcBef>
                <a:spcPts val="1600"/>
              </a:spcBef>
              <a:spcAft>
                <a:spcPts val="0"/>
              </a:spcAft>
              <a:buNone/>
            </a:pPr>
            <a:r>
              <a:rPr lang="en"/>
              <a:t>= [Optimal encoding for p, had we known] + [extra because we were wrong]</a:t>
            </a:r>
            <a:endParaRPr/>
          </a:p>
          <a:p>
            <a:pPr indent="0" lvl="0" marL="0" rtl="0" algn="l">
              <a:spcBef>
                <a:spcPts val="1600"/>
              </a:spcBef>
              <a:spcAft>
                <a:spcPts val="1600"/>
              </a:spcAft>
              <a:buNone/>
            </a:pPr>
            <a:r>
              <a:rPr lang="en"/>
              <a:t>= entropy(p) + KL Divergence (P || Q)</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6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Information Entropy</a:t>
            </a:r>
            <a:endParaRPr/>
          </a:p>
        </p:txBody>
      </p:sp>
      <p:sp>
        <p:nvSpPr>
          <p:cNvPr id="931" name="Google Shape;931;p6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Intuition:</a:t>
            </a:r>
            <a:endParaRPr/>
          </a:p>
          <a:p>
            <a:pPr indent="-342900" lvl="0" marL="457200" rtl="0" algn="l">
              <a:spcBef>
                <a:spcPts val="1600"/>
              </a:spcBef>
              <a:spcAft>
                <a:spcPts val="0"/>
              </a:spcAft>
              <a:buSzPts val="1800"/>
              <a:buChar char="-"/>
            </a:pPr>
            <a:r>
              <a:rPr lang="en"/>
              <a:t>Really high entropy?</a:t>
            </a:r>
            <a:endParaRPr/>
          </a:p>
          <a:p>
            <a:pPr indent="-342900" lvl="0" marL="457200" rtl="0" algn="l">
              <a:spcBef>
                <a:spcPts val="0"/>
              </a:spcBef>
              <a:spcAft>
                <a:spcPts val="0"/>
              </a:spcAft>
              <a:buSzPts val="1800"/>
              <a:buChar char="-"/>
            </a:pPr>
            <a:r>
              <a:rPr lang="en"/>
              <a:t>Really low entropy?</a:t>
            </a:r>
            <a:endParaRPr/>
          </a:p>
          <a:p>
            <a:pPr indent="-342900" lvl="0" marL="457200" rtl="0" algn="l">
              <a:spcBef>
                <a:spcPts val="0"/>
              </a:spcBef>
              <a:spcAft>
                <a:spcPts val="0"/>
              </a:spcAft>
              <a:buSzPts val="1800"/>
              <a:buChar char="-"/>
            </a:pPr>
            <a:r>
              <a:rPr lang="en"/>
              <a:t>What about 0 entropy?</a:t>
            </a:r>
            <a:endParaRPr/>
          </a:p>
          <a:p>
            <a:pPr indent="0" lvl="0" marL="0" rtl="0" algn="l">
              <a:spcBef>
                <a:spcPts val="160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if your probability distribution is wrong (2)?</a:t>
            </a:r>
            <a:endParaRPr/>
          </a:p>
        </p:txBody>
      </p:sp>
      <p:sp>
        <p:nvSpPr>
          <p:cNvPr id="937" name="Google Shape;937;p7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 = real; q = original guess</a:t>
            </a:r>
            <a:endParaRPr/>
          </a:p>
          <a:p>
            <a:pPr indent="0" lvl="0" marL="0" rtl="0" algn="l">
              <a:spcBef>
                <a:spcPts val="1600"/>
              </a:spcBef>
              <a:spcAft>
                <a:spcPts val="0"/>
              </a:spcAft>
              <a:buNone/>
            </a:pPr>
            <a:r>
              <a:rPr lang="en"/>
              <a:t>Expected encoding length = </a:t>
            </a:r>
            <a:r>
              <a:rPr lang="en">
                <a:solidFill>
                  <a:srgbClr val="0000FF"/>
                </a:solidFill>
              </a:rPr>
              <a:t>-∑p(x) lg q(x)</a:t>
            </a:r>
            <a:endParaRPr>
              <a:solidFill>
                <a:srgbClr val="0000FF"/>
              </a:solidFill>
            </a:endParaRPr>
          </a:p>
          <a:p>
            <a:pPr indent="0" lvl="0" marL="0" rtl="0" algn="l">
              <a:spcBef>
                <a:spcPts val="1600"/>
              </a:spcBef>
              <a:spcAft>
                <a:spcPts val="0"/>
              </a:spcAft>
              <a:buNone/>
            </a:pPr>
            <a:r>
              <a:rPr lang="en"/>
              <a:t>= </a:t>
            </a:r>
            <a:r>
              <a:rPr lang="en">
                <a:solidFill>
                  <a:srgbClr val="FF00FF"/>
                </a:solidFill>
              </a:rPr>
              <a:t>-∑p(x) lg p(x) + [∑p(x) lg p(x)</a:t>
            </a:r>
            <a:r>
              <a:rPr lang="en"/>
              <a:t> </a:t>
            </a:r>
            <a:r>
              <a:rPr lang="en">
                <a:solidFill>
                  <a:srgbClr val="0000FF"/>
                </a:solidFill>
              </a:rPr>
              <a:t>- ∑ p(x) lg q(x)]</a:t>
            </a:r>
            <a:endParaRPr/>
          </a:p>
          <a:p>
            <a:pPr indent="0" lvl="0" marL="0" rtl="0" algn="l">
              <a:spcBef>
                <a:spcPts val="1600"/>
              </a:spcBef>
              <a:spcAft>
                <a:spcPts val="0"/>
              </a:spcAft>
              <a:buNone/>
            </a:pPr>
            <a:r>
              <a:rPr lang="en"/>
              <a:t>= - ∑ p(x) lg p(x) + ∑ p(x) lg (p(x)/q(x))</a:t>
            </a:r>
            <a:endParaRPr/>
          </a:p>
          <a:p>
            <a:pPr indent="0" lvl="0" marL="0" rtl="0" algn="l">
              <a:spcBef>
                <a:spcPts val="1600"/>
              </a:spcBef>
              <a:spcAft>
                <a:spcPts val="0"/>
              </a:spcAft>
              <a:buNone/>
            </a:pPr>
            <a:r>
              <a:rPr lang="en"/>
              <a:t>= [Optimal encoding for p, had we known] + [extra because we were wrong]</a:t>
            </a:r>
            <a:endParaRPr/>
          </a:p>
          <a:p>
            <a:pPr indent="0" lvl="0" marL="0" rtl="0" algn="l">
              <a:spcBef>
                <a:spcPts val="1600"/>
              </a:spcBef>
              <a:spcAft>
                <a:spcPts val="1600"/>
              </a:spcAft>
              <a:buNone/>
            </a:pPr>
            <a:r>
              <a:rPr lang="en"/>
              <a:t>= entropy(p) + KL Divergence (P || Q)</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7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if your probability distribution is wrong?</a:t>
            </a:r>
            <a:endParaRPr/>
          </a:p>
        </p:txBody>
      </p:sp>
      <p:sp>
        <p:nvSpPr>
          <p:cNvPr id="943" name="Google Shape;943;p7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 give you a distribution of symbols</a:t>
            </a:r>
            <a:endParaRPr/>
          </a:p>
          <a:p>
            <a:pPr indent="-342900" lvl="0" marL="457200" rtl="0" algn="l">
              <a:spcBef>
                <a:spcPts val="0"/>
              </a:spcBef>
              <a:spcAft>
                <a:spcPts val="0"/>
              </a:spcAft>
              <a:buSzPts val="1800"/>
              <a:buAutoNum type="arabicPeriod"/>
            </a:pPr>
            <a:r>
              <a:rPr lang="en"/>
              <a:t>You assign them encodings</a:t>
            </a:r>
            <a:endParaRPr/>
          </a:p>
          <a:p>
            <a:pPr indent="-342900" lvl="0" marL="457200" rtl="0" algn="l">
              <a:spcBef>
                <a:spcPts val="0"/>
              </a:spcBef>
              <a:spcAft>
                <a:spcPts val="0"/>
              </a:spcAft>
              <a:buSzPts val="1800"/>
              <a:buAutoNum type="arabicPeriod"/>
            </a:pPr>
            <a:r>
              <a:rPr lang="en"/>
              <a:t>It turns out that my distribution is wrong!</a:t>
            </a:r>
            <a:endParaRPr/>
          </a:p>
          <a:p>
            <a:pPr indent="-342900" lvl="0" marL="457200" rtl="0" algn="l">
              <a:spcBef>
                <a:spcPts val="0"/>
              </a:spcBef>
              <a:spcAft>
                <a:spcPts val="0"/>
              </a:spcAft>
              <a:buSzPts val="1800"/>
              <a:buAutoNum type="arabicPeriod"/>
            </a:pPr>
            <a:r>
              <a:rPr lang="en"/>
              <a:t>We start sending symbols with your encoding.</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What happens?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93" name="Google Shape;93;p18"/>
          <p:cNvPicPr preferRelativeResize="0"/>
          <p:nvPr/>
        </p:nvPicPr>
        <p:blipFill>
          <a:blip r:embed="rId3">
            <a:alphaModFix/>
          </a:blip>
          <a:stretch>
            <a:fillRect/>
          </a:stretch>
        </p:blipFill>
        <p:spPr>
          <a:xfrm>
            <a:off x="1714500" y="1225213"/>
            <a:ext cx="5715000" cy="34194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7" name="Shape 947"/>
        <p:cNvGrpSpPr/>
        <p:nvPr/>
      </p:nvGrpSpPr>
      <p:grpSpPr>
        <a:xfrm>
          <a:off x="0" y="0"/>
          <a:ext cx="0" cy="0"/>
          <a:chOff x="0" y="0"/>
          <a:chExt cx="0" cy="0"/>
        </a:xfrm>
      </p:grpSpPr>
      <p:sp>
        <p:nvSpPr>
          <p:cNvPr id="948" name="Google Shape;948;p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-&gt; (recast) problem structure</a:t>
            </a:r>
            <a:endParaRPr/>
          </a:p>
        </p:txBody>
      </p:sp>
      <p:sp>
        <p:nvSpPr>
          <p:cNvPr id="949" name="Google Shape;949;p7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advances in NLP are made by re-casting a task with a new structure:</a:t>
            </a:r>
            <a:endParaRPr/>
          </a:p>
          <a:p>
            <a:pPr indent="-342900" lvl="0" marL="457200" rtl="0" algn="l">
              <a:spcBef>
                <a:spcPts val="1600"/>
              </a:spcBef>
              <a:spcAft>
                <a:spcPts val="0"/>
              </a:spcAft>
              <a:buSzPts val="1800"/>
              <a:buChar char="●"/>
            </a:pPr>
            <a:r>
              <a:rPr lang="en" u="sng">
                <a:solidFill>
                  <a:schemeClr val="hlink"/>
                </a:solidFill>
                <a:hlinkClick r:id="rId3"/>
              </a:rPr>
              <a:t>Grammar as a foreign language</a:t>
            </a:r>
            <a:r>
              <a:rPr lang="en"/>
              <a:t> - recast constituency parsing as sequence to sequence emitting flattened parse tree symbols</a:t>
            </a:r>
            <a:endParaRPr/>
          </a:p>
          <a:p>
            <a:pPr indent="-342900" lvl="0" marL="457200" rtl="0" algn="l">
              <a:spcBef>
                <a:spcPts val="0"/>
              </a:spcBef>
              <a:spcAft>
                <a:spcPts val="0"/>
              </a:spcAft>
              <a:buSzPts val="1800"/>
              <a:buChar char="●"/>
            </a:pPr>
            <a:r>
              <a:rPr lang="en" u="sng">
                <a:solidFill>
                  <a:schemeClr val="hlink"/>
                </a:solidFill>
                <a:hlinkClick r:id="rId4"/>
              </a:rPr>
              <a:t>NLP Decathlon</a:t>
            </a:r>
            <a:r>
              <a:rPr lang="en"/>
              <a:t> - recast all tasks as question answering</a:t>
            </a:r>
            <a:endParaRPr/>
          </a:p>
          <a:p>
            <a:pPr indent="-342900" lvl="0" marL="457200" rtl="0" algn="l">
              <a:spcBef>
                <a:spcPts val="0"/>
              </a:spcBef>
              <a:spcAft>
                <a:spcPts val="0"/>
              </a:spcAft>
              <a:buSzPts val="1800"/>
              <a:buChar char="●"/>
            </a:pPr>
            <a:r>
              <a:rPr lang="en" u="sng">
                <a:solidFill>
                  <a:schemeClr val="hlink"/>
                </a:solidFill>
                <a:hlinkClick r:id="rId5"/>
              </a:rPr>
              <a:t>Unified Text to Text transformer (T5)</a:t>
            </a:r>
            <a:r>
              <a:rPr lang="en"/>
              <a:t> - recast all tasks as a sequence to sequence text generation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955" name="Google Shape;955;p7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language has two symbols:</a:t>
            </a:r>
            <a:endParaRPr/>
          </a:p>
          <a:p>
            <a:pPr indent="0" lvl="0" marL="0" rtl="0" algn="l">
              <a:spcBef>
                <a:spcPts val="1600"/>
              </a:spcBef>
              <a:spcAft>
                <a:spcPts val="0"/>
              </a:spcAft>
              <a:buNone/>
            </a:pPr>
            <a:r>
              <a:rPr lang="en"/>
              <a:t>“A” with probability 0.5</a:t>
            </a:r>
            <a:endParaRPr/>
          </a:p>
          <a:p>
            <a:pPr indent="0" lvl="0" marL="0" rtl="0" algn="l">
              <a:spcBef>
                <a:spcPts val="1600"/>
              </a:spcBef>
              <a:spcAft>
                <a:spcPts val="0"/>
              </a:spcAft>
              <a:buNone/>
            </a:pPr>
            <a:r>
              <a:rPr lang="en"/>
              <a:t>“B” with probability 0.5</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How would you encode them in binary?</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961" name="Google Shape;961;p7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language has two symbols:</a:t>
            </a:r>
            <a:endParaRPr/>
          </a:p>
          <a:p>
            <a:pPr indent="0" lvl="0" marL="0" rtl="0" algn="l">
              <a:spcBef>
                <a:spcPts val="1600"/>
              </a:spcBef>
              <a:spcAft>
                <a:spcPts val="0"/>
              </a:spcAft>
              <a:buNone/>
            </a:pPr>
            <a:r>
              <a:rPr lang="en"/>
              <a:t>“A” with probability 0.5</a:t>
            </a:r>
            <a:endParaRPr/>
          </a:p>
          <a:p>
            <a:pPr indent="0" lvl="0" marL="0" rtl="0" algn="l">
              <a:spcBef>
                <a:spcPts val="1600"/>
              </a:spcBef>
              <a:spcAft>
                <a:spcPts val="0"/>
              </a:spcAft>
              <a:buNone/>
            </a:pPr>
            <a:r>
              <a:rPr lang="en"/>
              <a:t>“B” with probability 0.5</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How would you encode them in binary?</a:t>
            </a:r>
            <a:endParaRPr/>
          </a:p>
          <a:p>
            <a:pPr indent="0" lvl="0" marL="0" rtl="0" algn="l">
              <a:spcBef>
                <a:spcPts val="1600"/>
              </a:spcBef>
              <a:spcAft>
                <a:spcPts val="1600"/>
              </a:spcAft>
              <a:buNone/>
            </a:pPr>
            <a:r>
              <a:rPr lang="en"/>
              <a:t>A-&gt; 0;  B-&gt; 1</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967" name="Google Shape;967;p7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with probability 0.5  (0)</a:t>
            </a:r>
            <a:endParaRPr/>
          </a:p>
          <a:p>
            <a:pPr indent="0" lvl="0" marL="0" rtl="0" algn="l">
              <a:spcBef>
                <a:spcPts val="1600"/>
              </a:spcBef>
              <a:spcAft>
                <a:spcPts val="0"/>
              </a:spcAft>
              <a:buNone/>
            </a:pPr>
            <a:r>
              <a:rPr lang="en"/>
              <a:t>“B” with probability 0.5  (1)</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Expected length per symbol?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7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973" name="Google Shape;973;p7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with probability 0.5  (0)</a:t>
            </a:r>
            <a:endParaRPr/>
          </a:p>
          <a:p>
            <a:pPr indent="0" lvl="0" marL="0" rtl="0" algn="l">
              <a:spcBef>
                <a:spcPts val="1600"/>
              </a:spcBef>
              <a:spcAft>
                <a:spcPts val="0"/>
              </a:spcAft>
              <a:buNone/>
            </a:pPr>
            <a:r>
              <a:rPr lang="en"/>
              <a:t>“B” with probability 0.5  (1)</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Expected encoding length per symbol?</a:t>
            </a:r>
            <a:endParaRPr/>
          </a:p>
          <a:p>
            <a:pPr indent="0" lvl="0" marL="0" rtl="0" algn="l">
              <a:spcBef>
                <a:spcPts val="1600"/>
              </a:spcBef>
              <a:spcAft>
                <a:spcPts val="0"/>
              </a:spcAft>
              <a:buNone/>
            </a:pPr>
            <a:r>
              <a:rPr lang="en"/>
              <a:t>E[symbol_encoding_length] = ∑ p(symbol) * symbol_length</a:t>
            </a:r>
            <a:endParaRPr/>
          </a:p>
          <a:p>
            <a:pPr indent="0" lvl="0" marL="0" rtl="0" algn="l">
              <a:spcBef>
                <a:spcPts val="1600"/>
              </a:spcBef>
              <a:spcAft>
                <a:spcPts val="0"/>
              </a:spcAft>
              <a:buNone/>
            </a:pPr>
            <a:r>
              <a:rPr lang="en"/>
              <a:t>= 0.5 * 1 + 0.5 * 1 = 1</a:t>
            </a:r>
            <a:endParaRPr/>
          </a:p>
          <a:p>
            <a:pPr indent="0" lvl="0" marL="0" rtl="0" algn="l">
              <a:spcBef>
                <a:spcPts val="1600"/>
              </a:spcBef>
              <a:spcAft>
                <a:spcPts val="1600"/>
              </a:spcAft>
              <a:buNone/>
            </a:pPr>
            <a:r>
              <a:rPr lang="en"/>
              <a:t>= ∑ p(symbol) * (-lg(p(symbol)))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979" name="Google Shape;979;p7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language has three symbols:</a:t>
            </a:r>
            <a:endParaRPr/>
          </a:p>
          <a:p>
            <a:pPr indent="0" lvl="0" marL="0" rtl="0" algn="l">
              <a:spcBef>
                <a:spcPts val="1600"/>
              </a:spcBef>
              <a:spcAft>
                <a:spcPts val="0"/>
              </a:spcAft>
              <a:buNone/>
            </a:pPr>
            <a:r>
              <a:rPr lang="en"/>
              <a:t>“A” with probability 0.5</a:t>
            </a:r>
            <a:endParaRPr/>
          </a:p>
          <a:p>
            <a:pPr indent="0" lvl="0" marL="0" rtl="0" algn="l">
              <a:spcBef>
                <a:spcPts val="1600"/>
              </a:spcBef>
              <a:spcAft>
                <a:spcPts val="0"/>
              </a:spcAft>
              <a:buNone/>
            </a:pPr>
            <a:r>
              <a:rPr lang="en"/>
              <a:t>“B” with probability 0.25</a:t>
            </a:r>
            <a:endParaRPr/>
          </a:p>
          <a:p>
            <a:pPr indent="0" lvl="0" marL="0" rtl="0" algn="l">
              <a:spcBef>
                <a:spcPts val="1600"/>
              </a:spcBef>
              <a:spcAft>
                <a:spcPts val="0"/>
              </a:spcAft>
              <a:buNone/>
            </a:pPr>
            <a:r>
              <a:rPr lang="en"/>
              <a:t>“C” with probability 0.25</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How would you encode them in binary?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7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985" name="Google Shape;985;p7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language has three symbols:</a:t>
            </a:r>
            <a:endParaRPr/>
          </a:p>
          <a:p>
            <a:pPr indent="0" lvl="0" marL="0" rtl="0" algn="l">
              <a:spcBef>
                <a:spcPts val="1600"/>
              </a:spcBef>
              <a:spcAft>
                <a:spcPts val="0"/>
              </a:spcAft>
              <a:buNone/>
            </a:pPr>
            <a:r>
              <a:rPr lang="en"/>
              <a:t>“A” with probability 0.5       </a:t>
            </a:r>
            <a:endParaRPr/>
          </a:p>
          <a:p>
            <a:pPr indent="0" lvl="0" marL="0" rtl="0" algn="l">
              <a:spcBef>
                <a:spcPts val="1600"/>
              </a:spcBef>
              <a:spcAft>
                <a:spcPts val="0"/>
              </a:spcAft>
              <a:buNone/>
            </a:pPr>
            <a:r>
              <a:rPr lang="en"/>
              <a:t>“B” with probability 0.25       </a:t>
            </a:r>
            <a:endParaRPr/>
          </a:p>
          <a:p>
            <a:pPr indent="0" lvl="0" marL="0" rtl="0" algn="l">
              <a:spcBef>
                <a:spcPts val="1600"/>
              </a:spcBef>
              <a:spcAft>
                <a:spcPts val="0"/>
              </a:spcAft>
              <a:buNone/>
            </a:pPr>
            <a:r>
              <a:rPr lang="en"/>
              <a:t>“C” with probability 0.25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How would you encode them in binary?</a:t>
            </a:r>
            <a:endParaRPr/>
          </a:p>
        </p:txBody>
      </p:sp>
      <p:sp>
        <p:nvSpPr>
          <p:cNvPr id="986" name="Google Shape;986;p78"/>
          <p:cNvSpPr txBox="1"/>
          <p:nvPr/>
        </p:nvSpPr>
        <p:spPr>
          <a:xfrm>
            <a:off x="4330025" y="704600"/>
            <a:ext cx="4246800" cy="22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Observations...</a:t>
            </a:r>
            <a:endParaRPr/>
          </a:p>
          <a:p>
            <a:pPr indent="-317500" lvl="0" marL="457200" rtl="0" algn="l">
              <a:spcBef>
                <a:spcPts val="0"/>
              </a:spcBef>
              <a:spcAft>
                <a:spcPts val="0"/>
              </a:spcAft>
              <a:buSzPts val="1400"/>
              <a:buChar char="-"/>
            </a:pPr>
            <a:r>
              <a:rPr lang="en"/>
              <a:t>Encode the symbols that happen often with really short bit strings</a:t>
            </a:r>
            <a:endParaRPr/>
          </a:p>
          <a:p>
            <a:pPr indent="-317500" lvl="0" marL="457200" rtl="0" algn="l">
              <a:spcBef>
                <a:spcPts val="0"/>
              </a:spcBef>
              <a:spcAft>
                <a:spcPts val="0"/>
              </a:spcAft>
              <a:buSzPts val="1400"/>
              <a:buChar char="-"/>
            </a:pPr>
            <a:r>
              <a:rPr lang="en"/>
              <a:t>Notice that the # of bits you need for these symbols is -lg(p(symbol))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Exercise</a:t>
            </a:r>
            <a:endParaRPr/>
          </a:p>
        </p:txBody>
      </p:sp>
      <p:sp>
        <p:nvSpPr>
          <p:cNvPr id="992" name="Google Shape;992;p7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with probability 0.5  (0)   </a:t>
            </a:r>
            <a:endParaRPr/>
          </a:p>
          <a:p>
            <a:pPr indent="0" lvl="0" marL="0" rtl="0" algn="l">
              <a:spcBef>
                <a:spcPts val="1600"/>
              </a:spcBef>
              <a:spcAft>
                <a:spcPts val="0"/>
              </a:spcAft>
              <a:buNone/>
            </a:pPr>
            <a:r>
              <a:rPr lang="en"/>
              <a:t>“B” with probability 0.25  (10)   </a:t>
            </a:r>
            <a:endParaRPr/>
          </a:p>
          <a:p>
            <a:pPr indent="0" lvl="0" marL="0" rtl="0" algn="l">
              <a:spcBef>
                <a:spcPts val="1600"/>
              </a:spcBef>
              <a:spcAft>
                <a:spcPts val="0"/>
              </a:spcAft>
              <a:buNone/>
            </a:pPr>
            <a:r>
              <a:rPr lang="en"/>
              <a:t>“C” with probability 0.25 (11)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E[symbol_length] = ∑ p(symbol_i) * symbol_length_i</a:t>
            </a:r>
            <a:endParaRPr/>
          </a:p>
          <a:p>
            <a:pPr indent="0" lvl="0" marL="0" rtl="0" algn="l">
              <a:spcBef>
                <a:spcPts val="1600"/>
              </a:spcBef>
              <a:spcAft>
                <a:spcPts val="0"/>
              </a:spcAft>
              <a:buNone/>
            </a:pPr>
            <a:r>
              <a:rPr lang="en"/>
              <a:t>= ∑ p(symbol_i) * -lg(p(symbol_i)) = 0.5 * 1 + 0.25 * 2 + 0.25 * 2 = 1.5.</a:t>
            </a:r>
            <a:endParaRPr/>
          </a:p>
          <a:p>
            <a:pPr indent="0" lvl="0" marL="0" rtl="0" algn="l">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if your probability distribution is wrong?</a:t>
            </a:r>
            <a:endParaRPr/>
          </a:p>
        </p:txBody>
      </p:sp>
      <p:sp>
        <p:nvSpPr>
          <p:cNvPr id="998" name="Google Shape;998;p8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 give you a distribution of symbols (q(symbol))</a:t>
            </a:r>
            <a:endParaRPr/>
          </a:p>
          <a:p>
            <a:pPr indent="-342900" lvl="0" marL="457200" rtl="0" algn="l">
              <a:spcBef>
                <a:spcPts val="0"/>
              </a:spcBef>
              <a:spcAft>
                <a:spcPts val="0"/>
              </a:spcAft>
              <a:buSzPts val="1800"/>
              <a:buAutoNum type="arabicPeriod"/>
            </a:pPr>
            <a:r>
              <a:rPr lang="en"/>
              <a:t>You assign them encodings</a:t>
            </a:r>
            <a:endParaRPr/>
          </a:p>
          <a:p>
            <a:pPr indent="-342900" lvl="0" marL="457200" rtl="0" algn="l">
              <a:spcBef>
                <a:spcPts val="0"/>
              </a:spcBef>
              <a:spcAft>
                <a:spcPts val="0"/>
              </a:spcAft>
              <a:buSzPts val="1800"/>
              <a:buAutoNum type="arabicPeriod"/>
            </a:pPr>
            <a:r>
              <a:rPr lang="en"/>
              <a:t>It turns out that my distribution is wrong!  (really p(symbol))</a:t>
            </a:r>
            <a:endParaRPr/>
          </a:p>
          <a:p>
            <a:pPr indent="-342900" lvl="0" marL="457200" rtl="0" algn="l">
              <a:spcBef>
                <a:spcPts val="0"/>
              </a:spcBef>
              <a:spcAft>
                <a:spcPts val="0"/>
              </a:spcAft>
              <a:buSzPts val="1800"/>
              <a:buAutoNum type="arabicPeriod"/>
            </a:pPr>
            <a:r>
              <a:rPr lang="en"/>
              <a:t>We start sending symbols with your encoding.</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What happens?</a:t>
            </a:r>
            <a:endParaRPr/>
          </a:p>
          <a:p>
            <a:pPr indent="0" lvl="0" marL="0" rtl="0" algn="l">
              <a:spcBef>
                <a:spcPts val="1600"/>
              </a:spcBef>
              <a:spcAft>
                <a:spcPts val="1600"/>
              </a:spcAft>
              <a:buClr>
                <a:schemeClr val="dk1"/>
              </a:buClr>
              <a:buSzPts val="1100"/>
              <a:buFont typeface="Arial"/>
              <a:buNone/>
            </a:pPr>
            <a:r>
              <a:rPr lang="en"/>
              <a:t>Expected encoding length = ∑p(x) * length of x = -∑p(x) lg q(x)</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Cross-Entropy &amp; Average Length per Symbol</a:t>
            </a:r>
            <a:endParaRPr/>
          </a:p>
        </p:txBody>
      </p:sp>
      <p:sp>
        <p:nvSpPr>
          <p:cNvPr id="1004" name="Google Shape;1004;p81"/>
          <p:cNvSpPr txBox="1"/>
          <p:nvPr>
            <p:ph idx="1" type="body"/>
          </p:nvPr>
        </p:nvSpPr>
        <p:spPr>
          <a:xfrm>
            <a:off x="311700" y="1225225"/>
            <a:ext cx="88323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500"/>
              <a:t>In our symbol transmission example, imagine a true and unknown probability distribution P(x) over symbols (‘words’). And, say, P(x) may depend on the previously sent symbols in unknown ways (think: translation), etc.. I.e. </a:t>
            </a:r>
            <a:r>
              <a:rPr lang="en" sz="1500" u="sng"/>
              <a:t>HARD to ‘just measure and use</a:t>
            </a:r>
            <a:r>
              <a:rPr lang="en" sz="1500"/>
              <a:t>’</a:t>
            </a:r>
            <a:r>
              <a:rPr lang="en" sz="1500" u="sng"/>
              <a:t>. </a:t>
            </a:r>
            <a:br>
              <a:rPr lang="en" sz="300" u="sng"/>
            </a:br>
            <a:endParaRPr sz="300" u="sng"/>
          </a:p>
          <a:p>
            <a:pPr indent="-323850" lvl="0" marL="457200" rtl="0" algn="l">
              <a:spcBef>
                <a:spcPts val="0"/>
              </a:spcBef>
              <a:spcAft>
                <a:spcPts val="0"/>
              </a:spcAft>
              <a:buSzPts val="1500"/>
              <a:buAutoNum type="arabicPeriod"/>
            </a:pPr>
            <a:r>
              <a:rPr lang="en" sz="1500"/>
              <a:t>A test-person assumes a(nother) history-dependent distribution Q(x) and uses the appropriate Huffman encoding (L ~ - log(Q(x))</a:t>
            </a:r>
            <a:endParaRPr sz="1500"/>
          </a:p>
          <a:p>
            <a:pPr indent="0" lvl="0" marL="0" rtl="0" algn="l">
              <a:spcBef>
                <a:spcPts val="1600"/>
              </a:spcBef>
              <a:spcAft>
                <a:spcPts val="0"/>
              </a:spcAft>
              <a:buNone/>
            </a:pPr>
            <a:r>
              <a:rPr b="1" lang="en" sz="1500"/>
              <a:t>How can this  test person optimize her/his Q(x)?</a:t>
            </a:r>
            <a:endParaRPr b="1" sz="1500"/>
          </a:p>
          <a:p>
            <a:pPr indent="-323850" lvl="0" marL="457200" rtl="0" algn="l">
              <a:spcBef>
                <a:spcPts val="1600"/>
              </a:spcBef>
              <a:spcAft>
                <a:spcPts val="0"/>
              </a:spcAft>
              <a:buSzPts val="1500"/>
              <a:buChar char="●"/>
            </a:pPr>
            <a:r>
              <a:rPr lang="en" sz="1500"/>
              <a:t>Find the length of the overall messages in the training set </a:t>
            </a:r>
            <a:endParaRPr sz="1500"/>
          </a:p>
          <a:p>
            <a:pPr indent="-323850" lvl="0" marL="457200" rtl="0" algn="l">
              <a:spcBef>
                <a:spcPts val="0"/>
              </a:spcBef>
              <a:spcAft>
                <a:spcPts val="0"/>
              </a:spcAft>
              <a:buSzPts val="1500"/>
              <a:buChar char="●"/>
            </a:pPr>
            <a:r>
              <a:rPr lang="en" sz="1500"/>
              <a:t>Then recalculate length for a slightly modified Q(x) with it’s Huffman encoding. Is it shorter? Then this is a better Q(x). Change Q more in this ‘direction’, etc.</a:t>
            </a:r>
            <a:endParaRPr sz="1500"/>
          </a:p>
          <a:p>
            <a:pPr indent="0" lvl="0" marL="0" rtl="0" algn="l">
              <a:spcBef>
                <a:spcPts val="1600"/>
              </a:spcBef>
              <a:spcAft>
                <a:spcPts val="0"/>
              </a:spcAft>
              <a:buNone/>
            </a:pPr>
            <a:r>
              <a:rPr b="1" lang="en" sz="1500"/>
              <a:t>This is exactly minimizing the cross-entropy CE =  </a:t>
            </a:r>
            <a:r>
              <a:rPr b="1" lang="en" sz="1500"/>
              <a:t>- ∑</a:t>
            </a:r>
            <a:r>
              <a:rPr b="1" baseline="-25000" lang="en" sz="1500"/>
              <a:t>x</a:t>
            </a:r>
            <a:r>
              <a:rPr b="1" lang="en" sz="1500"/>
              <a:t> P(x) log Q(x) </a:t>
            </a:r>
            <a:r>
              <a:rPr b="1" lang="en" sz="1500"/>
              <a:t> </a:t>
            </a:r>
            <a:r>
              <a:rPr b="1" lang="en" sz="1600"/>
              <a:t> </a:t>
            </a:r>
            <a:r>
              <a:rPr lang="en" sz="1600"/>
              <a:t>[summing over all positions over all symbols]</a:t>
            </a:r>
            <a:endParaRPr sz="1600"/>
          </a:p>
          <a:p>
            <a:pPr indent="0" lvl="0" marL="457200" rtl="0" algn="l">
              <a:spcBef>
                <a:spcPts val="1600"/>
              </a:spcBef>
              <a:spcAft>
                <a:spcPts val="1600"/>
              </a:spcAft>
              <a:buNone/>
            </a:pPr>
            <a:r>
              <a:rPr lang="en" sz="1600"/>
              <a:t>   </a:t>
            </a:r>
            <a:r>
              <a:rPr lang="en" sz="1600"/>
              <a:t>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9" name="Google Shape;99;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Eight</a:t>
            </a:r>
            <a:r>
              <a:rPr lang="en"/>
              <a:t> sections, but we’ll share resources.</a:t>
            </a:r>
            <a:endParaRPr/>
          </a:p>
          <a:p>
            <a:pPr indent="-342900" lvl="0" marL="457200" rtl="0" algn="l">
              <a:lnSpc>
                <a:spcPct val="200000"/>
              </a:lnSpc>
              <a:spcBef>
                <a:spcPts val="1600"/>
              </a:spcBef>
              <a:spcAft>
                <a:spcPts val="0"/>
              </a:spcAft>
              <a:buSzPts val="1800"/>
              <a:buChar char="●"/>
            </a:pPr>
            <a:r>
              <a:rPr lang="en"/>
              <a:t>Piazza for Q&amp;A: </a:t>
            </a:r>
            <a:r>
              <a:rPr lang="en" u="sng">
                <a:solidFill>
                  <a:schemeClr val="hlink"/>
                </a:solidFill>
                <a:hlinkClick r:id="rId3"/>
              </a:rPr>
              <a:t>https://piazza.com/berkeley/spring2021/datasciw266</a:t>
            </a:r>
            <a:endParaRPr/>
          </a:p>
          <a:p>
            <a:pPr indent="-317500" lvl="1" marL="914400" rtl="0" algn="l">
              <a:lnSpc>
                <a:spcPct val="200000"/>
              </a:lnSpc>
              <a:spcBef>
                <a:spcPts val="0"/>
              </a:spcBef>
              <a:spcAft>
                <a:spcPts val="0"/>
              </a:spcAft>
              <a:buSzPts val="1400"/>
              <a:buChar char="○"/>
            </a:pPr>
            <a:r>
              <a:rPr lang="en"/>
              <a:t>Keep questions on Piazza (you can mark “Anonymous”)</a:t>
            </a:r>
            <a:endParaRPr/>
          </a:p>
          <a:p>
            <a:pPr indent="-317500" lvl="1" marL="914400" rtl="0" algn="l">
              <a:lnSpc>
                <a:spcPct val="200000"/>
              </a:lnSpc>
              <a:spcBef>
                <a:spcPts val="0"/>
              </a:spcBef>
              <a:spcAft>
                <a:spcPts val="0"/>
              </a:spcAft>
              <a:buSzPts val="1400"/>
              <a:buChar char="○"/>
            </a:pPr>
            <a:r>
              <a:rPr lang="en"/>
              <a:t>Keep questions public unless they include assignment solutions</a:t>
            </a:r>
            <a:endParaRPr/>
          </a:p>
          <a:p>
            <a:pPr indent="-317500" lvl="1" marL="914400" rtl="0" algn="l">
              <a:lnSpc>
                <a:spcPct val="200000"/>
              </a:lnSpc>
              <a:spcBef>
                <a:spcPts val="0"/>
              </a:spcBef>
              <a:spcAft>
                <a:spcPts val="0"/>
              </a:spcAft>
              <a:buSzPts val="1400"/>
              <a:buChar char="○"/>
            </a:pPr>
            <a:r>
              <a:rPr lang="en"/>
              <a:t>Oh noes, the sky is falling!  Email instructor list and cc student support</a:t>
            </a:r>
            <a:endParaRPr/>
          </a:p>
          <a:p>
            <a:pPr indent="-342900" lvl="0" marL="457200" rtl="0" algn="l">
              <a:lnSpc>
                <a:spcPct val="200000"/>
              </a:lnSpc>
              <a:spcBef>
                <a:spcPts val="0"/>
              </a:spcBef>
              <a:spcAft>
                <a:spcPts val="0"/>
              </a:spcAft>
              <a:buSzPts val="1800"/>
              <a:buChar char="●"/>
            </a:pPr>
            <a:r>
              <a:rPr lang="en"/>
              <a:t>Syllabus and materials: </a:t>
            </a:r>
            <a:r>
              <a:rPr lang="en" u="sng">
                <a:solidFill>
                  <a:schemeClr val="hlink"/>
                </a:solidFill>
                <a:hlinkClick r:id="rId4"/>
              </a:rPr>
              <a:t>https://github.com/datasci-w266/2021-spring-main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8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Cross-Entropy &amp; </a:t>
            </a:r>
            <a:r>
              <a:rPr lang="en"/>
              <a:t>Average Length per Symbol</a:t>
            </a:r>
            <a:endParaRPr/>
          </a:p>
        </p:txBody>
      </p:sp>
      <p:sp>
        <p:nvSpPr>
          <p:cNvPr id="1010" name="Google Shape;1010;p8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How short can the average length per symbol get?</a:t>
            </a:r>
            <a:endParaRPr b="1" sz="1500"/>
          </a:p>
          <a:p>
            <a:pPr indent="-323850" lvl="0" marL="457200" rtl="0" algn="l">
              <a:spcBef>
                <a:spcPts val="1600"/>
              </a:spcBef>
              <a:spcAft>
                <a:spcPts val="0"/>
              </a:spcAft>
              <a:buSzPts val="1500"/>
              <a:buChar char="●"/>
            </a:pPr>
            <a:r>
              <a:rPr lang="en" sz="1500"/>
              <a:t>S = - ∑</a:t>
            </a:r>
            <a:r>
              <a:rPr baseline="-25000" lang="en" sz="1500"/>
              <a:t>x</a:t>
            </a:r>
            <a:r>
              <a:rPr lang="en" sz="1500"/>
              <a:t> P(x) log P(x)   is minimum length. This is the entropy.</a:t>
            </a:r>
            <a:endParaRPr sz="1500"/>
          </a:p>
          <a:p>
            <a:pPr indent="0" lvl="0" marL="457200" rtl="0" algn="l">
              <a:spcBef>
                <a:spcPts val="1600"/>
              </a:spcBef>
              <a:spcAft>
                <a:spcPts val="0"/>
              </a:spcAft>
              <a:buNone/>
            </a:pPr>
            <a:r>
              <a:t/>
            </a:r>
            <a:endParaRPr sz="1500"/>
          </a:p>
          <a:p>
            <a:pPr indent="0" lvl="0" marL="0" rtl="0" algn="l">
              <a:spcBef>
                <a:spcPts val="1600"/>
              </a:spcBef>
              <a:spcAft>
                <a:spcPts val="0"/>
              </a:spcAft>
              <a:buNone/>
            </a:pPr>
            <a:r>
              <a:rPr b="1" lang="en" sz="1500"/>
              <a:t>What is the Kullback-Leibler Divergence? </a:t>
            </a:r>
            <a:endParaRPr b="1" sz="1500"/>
          </a:p>
          <a:p>
            <a:pPr indent="-323850" lvl="0" marL="457200" rtl="0" algn="l">
              <a:spcBef>
                <a:spcPts val="1600"/>
              </a:spcBef>
              <a:spcAft>
                <a:spcPts val="0"/>
              </a:spcAft>
              <a:buSzPts val="1500"/>
              <a:buChar char="●"/>
            </a:pPr>
            <a:r>
              <a:rPr lang="en" sz="1500"/>
              <a:t>D</a:t>
            </a:r>
            <a:r>
              <a:rPr baseline="-25000" lang="en" sz="1500"/>
              <a:t>KL</a:t>
            </a:r>
            <a:r>
              <a:rPr lang="en" sz="1500"/>
              <a:t> = CE - S . Simply subtract S from CE</a:t>
            </a:r>
            <a:endParaRPr sz="1500"/>
          </a:p>
          <a:p>
            <a:pPr indent="0" lvl="0" marL="0" rtl="0" algn="l">
              <a:spcBef>
                <a:spcPts val="1600"/>
              </a:spcBef>
              <a:spcAft>
                <a:spcPts val="0"/>
              </a:spcAft>
              <a:buNone/>
            </a:pPr>
            <a:r>
              <a:rPr b="1" lang="en" sz="1500"/>
              <a:t>Why do that?   </a:t>
            </a:r>
            <a:endParaRPr b="1" sz="1500"/>
          </a:p>
          <a:p>
            <a:pPr indent="-323850" lvl="0" marL="457200" rtl="0" algn="l">
              <a:spcBef>
                <a:spcPts val="1600"/>
              </a:spcBef>
              <a:spcAft>
                <a:spcPts val="0"/>
              </a:spcAft>
              <a:buSzPts val="1500"/>
              <a:buChar char="●"/>
            </a:pPr>
            <a:r>
              <a:rPr lang="en" sz="1500"/>
              <a:t>Min(D</a:t>
            </a:r>
            <a:r>
              <a:rPr baseline="-25000" lang="en" sz="1500"/>
              <a:t>KL</a:t>
            </a:r>
            <a:r>
              <a:rPr lang="en" sz="1600"/>
              <a:t>) = 0. Kind of nice.</a:t>
            </a:r>
            <a:endParaRPr sz="1600"/>
          </a:p>
          <a:p>
            <a:pPr indent="-323850" lvl="0" marL="457200" rtl="0" algn="l">
              <a:spcBef>
                <a:spcPts val="0"/>
              </a:spcBef>
              <a:spcAft>
                <a:spcPts val="0"/>
              </a:spcAft>
              <a:buSzPts val="1500"/>
              <a:buChar char="●"/>
            </a:pPr>
            <a:r>
              <a:rPr lang="en" sz="1600"/>
              <a:t>But minimizing </a:t>
            </a:r>
            <a:r>
              <a:rPr lang="en" sz="1500"/>
              <a:t>D</a:t>
            </a:r>
            <a:r>
              <a:rPr baseline="-25000" lang="en" sz="1500"/>
              <a:t>KL </a:t>
            </a:r>
            <a:r>
              <a:rPr lang="en" sz="1600"/>
              <a:t>is the same as minimizing CE… </a:t>
            </a:r>
            <a:br>
              <a:rPr lang="en" sz="1600"/>
            </a:br>
            <a:r>
              <a:rPr lang="en" sz="1600"/>
              <a:t>[f(x) = x</a:t>
            </a:r>
            <a:r>
              <a:rPr baseline="30000" lang="en" sz="1600"/>
              <a:t>2</a:t>
            </a:r>
            <a:r>
              <a:rPr lang="en" sz="1600"/>
              <a:t> -2 x - 5  minimizes at the same x as g(x) = x</a:t>
            </a:r>
            <a:r>
              <a:rPr baseline="30000" lang="en" sz="1600"/>
              <a:t>2</a:t>
            </a:r>
            <a:r>
              <a:rPr lang="en" sz="1600"/>
              <a:t> - 2x ]</a:t>
            </a:r>
            <a:r>
              <a:rPr lang="en" sz="1600"/>
              <a:t>      </a:t>
            </a:r>
            <a:endParaRPr sz="1600"/>
          </a:p>
        </p:txBody>
      </p:sp>
      <p:pic>
        <p:nvPicPr>
          <p:cNvPr descr="GOC6x09teb6.png" id="1011" name="Google Shape;1011;p82"/>
          <p:cNvPicPr preferRelativeResize="0"/>
          <p:nvPr/>
        </p:nvPicPr>
        <p:blipFill>
          <a:blip r:embed="rId3">
            <a:alphaModFix/>
          </a:blip>
          <a:stretch>
            <a:fillRect/>
          </a:stretch>
        </p:blipFill>
        <p:spPr>
          <a:xfrm>
            <a:off x="6775300" y="1225225"/>
            <a:ext cx="1676749" cy="16767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8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Easy Questions</a:t>
            </a:r>
            <a:endParaRPr/>
          </a:p>
        </p:txBody>
      </p:sp>
      <p:sp>
        <p:nvSpPr>
          <p:cNvPr id="1017" name="Google Shape;1017;p8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Assume:</a:t>
            </a:r>
            <a:endParaRPr b="1" sz="1500"/>
          </a:p>
          <a:p>
            <a:pPr indent="-323850" lvl="0" marL="457200" rtl="0" algn="l">
              <a:spcBef>
                <a:spcPts val="1600"/>
              </a:spcBef>
              <a:spcAft>
                <a:spcPts val="0"/>
              </a:spcAft>
              <a:buSzPts val="1500"/>
              <a:buChar char="●"/>
            </a:pPr>
            <a:r>
              <a:rPr lang="en" sz="1500"/>
              <a:t>Fully connected layer with an input batch of examples coming in to a neural net. Batch size is </a:t>
            </a:r>
            <a:r>
              <a:rPr b="1" lang="en" sz="1500"/>
              <a:t>8,</a:t>
            </a:r>
            <a:r>
              <a:rPr lang="en" sz="1500"/>
              <a:t> and each example has </a:t>
            </a:r>
            <a:r>
              <a:rPr b="1" lang="en" sz="1500"/>
              <a:t>12 features    </a:t>
            </a:r>
            <a:endParaRPr b="1" sz="1500"/>
          </a:p>
          <a:p>
            <a:pPr indent="-323850" lvl="0" marL="457200" rtl="0" algn="l">
              <a:spcBef>
                <a:spcPts val="0"/>
              </a:spcBef>
              <a:spcAft>
                <a:spcPts val="0"/>
              </a:spcAft>
              <a:buSzPts val="1500"/>
              <a:buChar char="●"/>
            </a:pPr>
            <a:r>
              <a:rPr lang="en" sz="1500"/>
              <a:t>The first hidden layer has dimension </a:t>
            </a:r>
            <a:r>
              <a:rPr b="1" lang="en" sz="1500"/>
              <a:t>10</a:t>
            </a:r>
            <a:endParaRPr b="1" sz="1500"/>
          </a:p>
          <a:p>
            <a:pPr indent="-323850" lvl="0" marL="457200" rtl="0" algn="l">
              <a:spcBef>
                <a:spcPts val="0"/>
              </a:spcBef>
              <a:spcAft>
                <a:spcPts val="0"/>
              </a:spcAft>
              <a:buSzPts val="1500"/>
              <a:buChar char="●"/>
            </a:pPr>
            <a:r>
              <a:rPr lang="en" sz="1500"/>
              <a:t>The equation for the output of the hidden layer is given by:</a:t>
            </a:r>
            <a:endParaRPr sz="1500"/>
          </a:p>
          <a:p>
            <a:pPr indent="0" lvl="0" marL="914400" rtl="0" algn="l">
              <a:spcBef>
                <a:spcPts val="1600"/>
              </a:spcBef>
              <a:spcAft>
                <a:spcPts val="0"/>
              </a:spcAft>
              <a:buNone/>
            </a:pPr>
            <a:r>
              <a:rPr b="1" lang="en" sz="1500"/>
              <a:t>                                y = σ(x W + b) </a:t>
            </a:r>
            <a:endParaRPr b="1" sz="1500"/>
          </a:p>
          <a:p>
            <a:pPr indent="0" lvl="0" marL="0" rtl="0" algn="l">
              <a:spcBef>
                <a:spcPts val="1600"/>
              </a:spcBef>
              <a:spcAft>
                <a:spcPts val="0"/>
              </a:spcAft>
              <a:buNone/>
            </a:pPr>
            <a:r>
              <a:rPr b="1" lang="en" sz="1500"/>
              <a:t>Questions</a:t>
            </a:r>
            <a:r>
              <a:rPr b="1" lang="en" sz="1500"/>
              <a:t>:</a:t>
            </a:r>
            <a:br>
              <a:rPr b="1" lang="en" sz="1500"/>
            </a:br>
            <a:r>
              <a:rPr lang="en" sz="1500"/>
              <a:t>What are the dimension of </a:t>
            </a:r>
            <a:endParaRPr sz="1500"/>
          </a:p>
          <a:p>
            <a:pPr indent="-323850" lvl="0" marL="914400" rtl="0" algn="l">
              <a:spcBef>
                <a:spcPts val="1600"/>
              </a:spcBef>
              <a:spcAft>
                <a:spcPts val="0"/>
              </a:spcAft>
              <a:buSzPts val="1500"/>
              <a:buChar char="●"/>
            </a:pPr>
            <a:r>
              <a:rPr lang="en" sz="1500"/>
              <a:t>x?</a:t>
            </a:r>
            <a:endParaRPr sz="1500"/>
          </a:p>
          <a:p>
            <a:pPr indent="-323850" lvl="0" marL="914400" rtl="0" algn="l">
              <a:spcBef>
                <a:spcPts val="0"/>
              </a:spcBef>
              <a:spcAft>
                <a:spcPts val="0"/>
              </a:spcAft>
              <a:buSzPts val="1500"/>
              <a:buChar char="●"/>
            </a:pPr>
            <a:r>
              <a:rPr lang="en" sz="1500"/>
              <a:t>W?</a:t>
            </a:r>
            <a:endParaRPr sz="1500"/>
          </a:p>
          <a:p>
            <a:pPr indent="-323850" lvl="0" marL="914400" rtl="0" algn="l">
              <a:spcBef>
                <a:spcPts val="0"/>
              </a:spcBef>
              <a:spcAft>
                <a:spcPts val="0"/>
              </a:spcAft>
              <a:buSzPts val="1500"/>
              <a:buChar char="●"/>
            </a:pPr>
            <a:r>
              <a:rPr lang="en" sz="1500"/>
              <a:t>b?</a:t>
            </a:r>
            <a:endParaRPr sz="1500"/>
          </a:p>
        </p:txBody>
      </p:sp>
      <p:sp>
        <p:nvSpPr>
          <p:cNvPr id="1018" name="Google Shape;1018;p83"/>
          <p:cNvSpPr txBox="1"/>
          <p:nvPr/>
        </p:nvSpPr>
        <p:spPr>
          <a:xfrm>
            <a:off x="3253900" y="4408725"/>
            <a:ext cx="54204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Open Sans"/>
                <a:ea typeface="Open Sans"/>
                <a:cs typeface="Open Sans"/>
                <a:sym typeface="Open Sans"/>
              </a:rPr>
              <a:t>Please put the answers in the chat… 60 s</a:t>
            </a:r>
            <a:endParaRPr b="1" sz="15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Advice...</a:t>
            </a:r>
            <a:endParaRPr/>
          </a:p>
        </p:txBody>
      </p:sp>
      <p:sp>
        <p:nvSpPr>
          <p:cNvPr id="105" name="Google Shape;105;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START EARLY!</a:t>
            </a:r>
            <a:endParaRPr/>
          </a:p>
          <a:p>
            <a:pPr indent="-342900" lvl="0" marL="457200" rtl="0" algn="l">
              <a:spcBef>
                <a:spcPts val="0"/>
              </a:spcBef>
              <a:spcAft>
                <a:spcPts val="0"/>
              </a:spcAft>
              <a:buSzPts val="1800"/>
              <a:buChar char="●"/>
            </a:pPr>
            <a:r>
              <a:rPr lang="en"/>
              <a:t>These assignments are TRICKY!</a:t>
            </a:r>
            <a:endParaRPr/>
          </a:p>
        </p:txBody>
      </p:sp>
      <p:pic>
        <p:nvPicPr>
          <p:cNvPr id="106" name="Google Shape;106;p20"/>
          <p:cNvPicPr preferRelativeResize="0"/>
          <p:nvPr/>
        </p:nvPicPr>
        <p:blipFill>
          <a:blip r:embed="rId3">
            <a:alphaModFix/>
          </a:blip>
          <a:stretch>
            <a:fillRect/>
          </a:stretch>
        </p:blipFill>
        <p:spPr>
          <a:xfrm>
            <a:off x="1818574" y="2015175"/>
            <a:ext cx="5506849" cy="2753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Assignments:</a:t>
            </a:r>
            <a:r>
              <a:rPr lang="en"/>
              <a:t> Start</a:t>
            </a:r>
            <a:r>
              <a:rPr lang="en"/>
              <a:t> early…</a:t>
            </a:r>
            <a:r>
              <a:rPr lang="en"/>
              <a:t> Start Now</a:t>
            </a:r>
            <a:endParaRPr/>
          </a:p>
        </p:txBody>
      </p:sp>
      <p:sp>
        <p:nvSpPr>
          <p:cNvPr id="112" name="Google Shape;112;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
              <a:t>A0 Course Set-up: </a:t>
            </a:r>
            <a:r>
              <a:rPr lang="en"/>
              <a:t>already available, due end of this week</a:t>
            </a:r>
            <a:endParaRPr/>
          </a:p>
          <a:p>
            <a:pPr indent="0" lvl="0" marL="0" rtl="0" algn="l">
              <a:spcBef>
                <a:spcPts val="1600"/>
              </a:spcBef>
              <a:spcAft>
                <a:spcPts val="0"/>
              </a:spcAft>
              <a:buNone/>
            </a:pPr>
            <a:r>
              <a:rPr b="1" lang="en"/>
              <a:t>A1 Background and deep learning: </a:t>
            </a:r>
            <a:endParaRPr b="1"/>
          </a:p>
          <a:p>
            <a:pPr indent="457200" lvl="0" marL="0" rtl="0" algn="l">
              <a:spcBef>
                <a:spcPts val="1600"/>
              </a:spcBef>
              <a:spcAft>
                <a:spcPts val="0"/>
              </a:spcAft>
              <a:buNone/>
            </a:pPr>
            <a:r>
              <a:rPr lang="en"/>
              <a:t>R</a:t>
            </a:r>
            <a:r>
              <a:rPr lang="en"/>
              <a:t>elease Saturday evening (1/9) </a:t>
            </a:r>
            <a:endParaRPr/>
          </a:p>
          <a:p>
            <a:pPr indent="457200" lvl="0" marL="0" rtl="0" algn="l">
              <a:spcBef>
                <a:spcPts val="1600"/>
              </a:spcBef>
              <a:spcAft>
                <a:spcPts val="1600"/>
              </a:spcAft>
              <a:buNone/>
            </a:pPr>
            <a:r>
              <a:rPr lang="en"/>
              <a:t>Due Sunday (1/17) 11:59pm PST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